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6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7" r:id="rId13"/>
    <p:sldId id="266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D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65" autoAdjust="0"/>
    <p:restoredTop sz="94660"/>
  </p:normalViewPr>
  <p:slideViewPr>
    <p:cSldViewPr snapToGrid="0">
      <p:cViewPr varScale="1">
        <p:scale>
          <a:sx n="63" d="100"/>
          <a:sy n="63" d="100"/>
        </p:scale>
        <p:origin x="90" y="5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699826A-C384-08F2-8CD3-2AA9829290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28DDD91-0E40-79C4-E087-1572A117CA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47E656C-E406-768A-06A7-0B55C6681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B42CA-D5F9-486B-A0E2-97AE36FEE6CB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8D9AA5F-2584-E560-80A7-B91E92FDB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118880D-D2F3-8E7C-2195-B3DB77977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CFE7-E026-4A13-985D-D98DA1F09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287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C1B6D0-DB47-55BB-CC5D-3DD2792F3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4D667FF-1386-75A5-DFFF-98F40E26D1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0CD9243-D425-9209-CC3F-4E31551CD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B42CA-D5F9-486B-A0E2-97AE36FEE6CB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C0C1D30-C6EF-4804-E164-0F98977AE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AE0D5C5-17B8-45E7-0150-08FCC8C7D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CFE7-E026-4A13-985D-D98DA1F09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522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DD0D1546-88F9-C279-6604-1BF08784AD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0A70AD3-BB8C-3EE4-5A3B-C685D6B3AF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8B6BE8A-2074-1777-4681-2464C804A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B42CA-D5F9-486B-A0E2-97AE36FEE6CB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D86E1CC-D648-A6AE-6B09-AA208A42A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368AFB1-A7ED-C2F2-7302-E1763C92E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CFE7-E026-4A13-985D-D98DA1F09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314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7FDF09-0C76-4EA6-72E7-0824DD29F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A3C19E5-73F6-6F21-B892-F1F1A3F422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3350B80-C183-FA42-2CB2-1A90B8F97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B42CA-D5F9-486B-A0E2-97AE36FEE6CB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AFBC146-3C3A-2C12-687D-5BAC06B4A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F77FD15-01A0-E941-F16C-95ED536D2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CFE7-E026-4A13-985D-D98DA1F09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705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6BC353-6081-8954-6671-F02C764D1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4074A27-BC04-8AD5-B5F4-42FF4C6D12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378537F-C736-0E26-257A-E2D746EA1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B42CA-D5F9-486B-A0E2-97AE36FEE6CB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B8C66DE-938A-16D1-85B9-FF095CB54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C02D4D6-5936-1674-38FA-FE0B0AB6C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CFE7-E026-4A13-985D-D98DA1F09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5A1AEB-C5DA-B133-2EA8-1152431F1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0901E3D-0327-2B2F-6402-942A2E8194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7BE3370-5058-7A45-287F-388CD70A94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43D4F97-4F99-29D7-FB92-2A34E48BA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B42CA-D5F9-486B-A0E2-97AE36FEE6CB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2DD4D1B-476B-CE4E-B879-183F8D824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30EA455-2096-BD31-4571-679DD78A9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CFE7-E026-4A13-985D-D98DA1F09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164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D614A67-B98F-65F8-E4A8-E8696D487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87D3C9C-0749-EFD8-2D1C-86C71B0F5C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D9C8525-2294-CC6E-E532-98ACBE0463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B9BB2037-003D-FC84-6961-5200C6D351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0C4439A8-03C1-BD9F-7099-E19D94B8B1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60194A9-5B62-CDB2-F8D6-1995421B2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B42CA-D5F9-486B-A0E2-97AE36FEE6CB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DC611864-11D7-0C52-6BD3-0B18AECCB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A6AB1C33-7A66-79B5-0ADD-38BFD2CA4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CFE7-E026-4A13-985D-D98DA1F09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932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F5EF14-713E-7D99-3327-6795A55B2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FA09007-9751-1799-ACB1-ABDE04732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B42CA-D5F9-486B-A0E2-97AE36FEE6CB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4E22F09A-C588-FCDD-C3BC-4EA87020D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5A72DD7-A21C-50FB-98E5-65339E245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CFE7-E026-4A13-985D-D98DA1F09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975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1207232-2A87-BBAD-83F8-61309C806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B42CA-D5F9-486B-A0E2-97AE36FEE6CB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DBA9059-AF04-5563-DB9E-F81BBBDB4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59D42A4-7D69-E4D9-7F83-F45A2C1C6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CFE7-E026-4A13-985D-D98DA1F09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452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FF89243-7E38-D686-80AA-158D7E7A1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08780DA-D466-2240-CEA9-92BB8E0F6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A145C7E-4C04-03FE-F0B3-DED2A94634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4705F38-CC74-5BB7-E1AD-5810FB76F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B42CA-D5F9-486B-A0E2-97AE36FEE6CB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77B5AB9-E0CE-9806-9EE4-BA29F8589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30EBDD4-D8EE-5D28-EA5C-50CFB63EF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CFE7-E026-4A13-985D-D98DA1F09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268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9498884-84AD-3783-A03A-01F8C9A96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A53CD9EF-7224-322E-E060-36B5968CF6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B483160-C52E-3482-7E79-8FCEA6CEB2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FF497C9-C12D-151E-3BE4-B27B4C38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B42CA-D5F9-486B-A0E2-97AE36FEE6CB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E1848B7-5399-2D05-9F2B-BBA67DFA3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E52C51B-C690-9F18-9FA4-224B24F7B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CFE7-E026-4A13-985D-D98DA1F09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120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8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75490CB-1AA5-4B92-96EE-FAA7F17CB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4DC51FA-B16D-7F88-6D3E-E9F6C1848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2553F0A-0EC5-BE75-B012-4539B5A0B7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B42CA-D5F9-486B-A0E2-97AE36FEE6CB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D41701C-17CD-34AA-2282-AA7906940D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4217CEF-0E5E-94A2-B3F5-D095AA3B1E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30CFE7-E026-4A13-985D-D98DA1F09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459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31A64D-75A7-9F9E-879D-2015D30D7E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" y="132522"/>
            <a:ext cx="11582400" cy="1139687"/>
          </a:xfrm>
        </p:spPr>
        <p:txBody>
          <a:bodyPr>
            <a:noAutofit/>
          </a:bodyPr>
          <a:lstStyle/>
          <a:p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Муниципальное автономное дошкольное образовательное учреждение – 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детский сад № 85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5DAAE92-00CD-878D-B7B6-0CF5786AE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" y="1007164"/>
            <a:ext cx="11476383" cy="5624789"/>
          </a:xfrm>
        </p:spPr>
        <p:txBody>
          <a:bodyPr>
            <a:normAutofit/>
          </a:bodyPr>
          <a:lstStyle/>
          <a:p>
            <a:r>
              <a:rPr lang="ru-RU" sz="5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</a:t>
            </a:r>
          </a:p>
          <a:p>
            <a:r>
              <a:rPr lang="ru-RU" sz="5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«УРАЛ –КРАЙ РОДНОЙ»</a:t>
            </a:r>
          </a:p>
          <a:p>
            <a:endParaRPr lang="ru-RU" sz="4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5395175-088B-330E-E364-0ACA6ED4AD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156" y="2676939"/>
            <a:ext cx="7129670" cy="404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63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657E34-DCD1-D452-F950-2A620A4D5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6040" y="441960"/>
            <a:ext cx="4937760" cy="6233160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b="1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Работал журналистом</a:t>
            </a:r>
            <a:r>
              <a:rPr lang="ru-RU" sz="3600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 дивизионной газете «Окопная правда»,</a:t>
            </a:r>
            <a:r>
              <a:rPr lang="ru-RU" sz="3600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 камышловской газете «Красный путь»,</a:t>
            </a:r>
            <a:r>
              <a:rPr lang="ru-RU" sz="3600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а с 1923 – в свердловской</a:t>
            </a:r>
            <a:r>
              <a:rPr lang="ru-RU" sz="3600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«Крестьянской газете».</a:t>
            </a:r>
            <a:r>
              <a:rPr lang="ru-RU" sz="3600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600" i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33B94116-D0FD-B41B-7BE7-482B8864FB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040" y="441960"/>
            <a:ext cx="5775960" cy="5989320"/>
          </a:xfrm>
          <a:prstGeom prst="rect">
            <a:avLst/>
          </a:prstGeom>
          <a:effectLst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197867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DB0FB9-6250-56D9-3D8D-3B6F78076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265043"/>
            <a:ext cx="5257800" cy="6059557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Главная тема бажовских сказов – простой человек и его труд, талант и мастерство. Связь с природой, с тайными основами жизни осуществляется через могущественных представителей волшебного</a:t>
            </a:r>
            <a:r>
              <a:rPr lang="ru-RU" sz="3200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горного мира.</a:t>
            </a:r>
            <a:r>
              <a:rPr lang="ru-RU" sz="3200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200" i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8A10CF4F-17C8-BEE2-C045-1BCCD4B05C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035" y="451134"/>
            <a:ext cx="5023172" cy="587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04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328B1A5-E85B-2459-8CB8-E393156BA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9983" y="583096"/>
            <a:ext cx="5234609" cy="5486400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 середине 1930-х годов он начал публиковать свои первые сказы. В 1939 Бажов объединил их в книгу Малахитовая шкатулка (Государственная премия СССР, 1943), которую впоследствии дополнял новыми произведениями. Малахит дал название книге потому, что в этом камне, по Бажову, «радость земли собрана».</a:t>
            </a:r>
            <a:r>
              <a:rPr lang="ru-RU" sz="2800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i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C1D135D-FC57-C271-8276-3FFD85839C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295" y="314737"/>
            <a:ext cx="5234609" cy="616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44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E7EA1B-70D3-CA12-C7FF-5C4E3D432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7704" y="715618"/>
            <a:ext cx="5536096" cy="5235920"/>
          </a:xfrm>
        </p:spPr>
        <p:txBody>
          <a:bodyPr>
            <a:noAutofit/>
          </a:bodyPr>
          <a:lstStyle/>
          <a:p>
            <a:r>
              <a:rPr lang="ru-RU" sz="3600" b="1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Работа с письмами читателей-крестьян окончательно определила увлечение Бажова фольклором. Одним из сказочных образов в творчестве писателя -Хозяйка медной горы или </a:t>
            </a:r>
            <a:r>
              <a:rPr lang="ru-RU" sz="3600" b="1" i="1" kern="0" dirty="0" err="1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Малахитница</a:t>
            </a:r>
            <a:endParaRPr lang="ru-RU" sz="3600" i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0886582B-3630-C300-128E-43C2EA731A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1122" y="715617"/>
            <a:ext cx="4886739" cy="523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84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076BC7-75B5-1E32-4196-F9437F9A0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6120" y="365125"/>
            <a:ext cx="4297680" cy="5395595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Скончался Павел Петрович Бажов 3 декабря 1950 года</a:t>
            </a:r>
            <a:r>
              <a:rPr lang="ru-RU" sz="3200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 Москве, похоронен в Екатеринбурге.</a:t>
            </a:r>
            <a:r>
              <a:rPr lang="ru-RU" sz="3200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Памятник на могиле</a:t>
            </a:r>
            <a:r>
              <a:rPr lang="ru-RU" sz="3200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Павла Петровича Бажова</a:t>
            </a:r>
            <a:r>
              <a:rPr lang="ru-RU" sz="3200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 Екатеринбурге</a:t>
            </a:r>
            <a:r>
              <a:rPr lang="ru-RU" sz="3200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i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C20C0313-0B0C-6CE6-9EFA-FB3F0936B9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2920" y="533400"/>
            <a:ext cx="5745480" cy="579120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71485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940222-E3FA-F1A4-FF3F-0B1F4C086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1"/>
            <a:ext cx="3932237" cy="629478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Дом-музей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П.П.Бажова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A9EBC18-5DBB-24D2-B13D-E360A57DD7F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59CDD02-0AF7-CF61-0989-44753B1724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1272209"/>
            <a:ext cx="3932237" cy="4994345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Мемориальный дом-музей Павла Петровича  Бажова был открыт в 1969году. Экспозиция музея повествует о жизни и творчестве П.П. Бажова</a:t>
            </a:r>
          </a:p>
        </p:txBody>
      </p:sp>
    </p:spTree>
    <p:extLst>
      <p:ext uri="{BB962C8B-B14F-4D97-AF65-F5344CB8AC3E}">
        <p14:creationId xmlns:p14="http://schemas.microsoft.com/office/powerpoint/2010/main" val="164440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7E575B-02DC-49E4-47A6-105D7CF51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2452" y="218662"/>
            <a:ext cx="10230678" cy="1212573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Викторина по сказам Бажова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25A8C85-93F0-48F8-549D-37C0576AE12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7" r="1537"/>
          <a:stretch>
            <a:fillRect/>
          </a:stretch>
        </p:blipFill>
        <p:spPr>
          <a:xfrm>
            <a:off x="1232452" y="1709530"/>
            <a:ext cx="9342784" cy="4929808"/>
          </a:xfrm>
        </p:spPr>
      </p:pic>
    </p:spTree>
    <p:extLst>
      <p:ext uri="{BB962C8B-B14F-4D97-AF65-F5344CB8AC3E}">
        <p14:creationId xmlns:p14="http://schemas.microsoft.com/office/powerpoint/2010/main" val="14031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4BFDE5-07B0-9766-95A9-AB557F832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62616"/>
            <a:ext cx="11010900" cy="1107384"/>
          </a:xfrm>
        </p:spPr>
        <p:txBody>
          <a:bodyPr>
            <a:normAutofit fontScale="90000"/>
          </a:bodyPr>
          <a:lstStyle/>
          <a:p>
            <a:r>
              <a:rPr lang="ru-RU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br>
              <a:rPr lang="ru-RU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6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Иллюстрация к сказкам Бажова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9FD85BD-7C41-FC4E-36F5-0AC5B2F936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24500" y="1612900"/>
            <a:ext cx="6667500" cy="3086100"/>
          </a:xfrm>
        </p:spPr>
        <p:txBody>
          <a:bodyPr>
            <a:normAutofit/>
          </a:bodyPr>
          <a:lstStyle/>
          <a:p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Ты смекалку прояви,</a:t>
            </a:r>
          </a:p>
          <a:p>
            <a:r>
              <a:rPr lang="ru-RU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Пазлы быстро собери!</a:t>
            </a:r>
          </a:p>
          <a:p>
            <a:endParaRPr lang="ru-RU" sz="6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148B489-E8E0-FF5B-D29D-5D567747EA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1612900"/>
            <a:ext cx="5029200" cy="485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00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7E575B-02DC-49E4-47A6-105D7CF51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10053499" cy="642730"/>
          </a:xfrm>
        </p:spPr>
        <p:txBody>
          <a:bodyPr>
            <a:noAutofit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5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эрудитов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E0EAE635-0BB9-BC0B-B606-38D8D9E1485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3" r="9293"/>
          <a:stretch/>
        </p:blipFill>
        <p:spPr>
          <a:xfrm>
            <a:off x="571431" y="1421157"/>
            <a:ext cx="4901717" cy="4873625"/>
          </a:xfr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2BC885A-FF63-45BC-7D56-7D937654E9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87548" y="1192696"/>
            <a:ext cx="5630586" cy="4969566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моей земле богатства скрыты,</a:t>
            </a:r>
          </a:p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 и золото хранит.</a:t>
            </a:r>
          </a:p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рядом с медью малахиты,</a:t>
            </a:r>
          </a:p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Железо, мрамор и гранит.</a:t>
            </a:r>
          </a:p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Найдешь в ней много по приметам:</a:t>
            </a:r>
          </a:p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Цветных камней, не только руд,</a:t>
            </a:r>
          </a:p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Рубин сияет красным цветом,</a:t>
            </a:r>
          </a:p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Зеленым цветом- изумруд.</a:t>
            </a:r>
          </a:p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Темны кристаллики агата,</a:t>
            </a:r>
          </a:p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Душисты грани хрусталя.</a:t>
            </a:r>
          </a:p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знаменита и богата</a:t>
            </a:r>
          </a:p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Моя Уральская земля!</a:t>
            </a:r>
          </a:p>
        </p:txBody>
      </p:sp>
    </p:spTree>
    <p:extLst>
      <p:ext uri="{BB962C8B-B14F-4D97-AF65-F5344CB8AC3E}">
        <p14:creationId xmlns:p14="http://schemas.microsoft.com/office/powerpoint/2010/main" val="14506510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7E575B-02DC-49E4-47A6-105D7CF51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2424" cy="631825"/>
          </a:xfrm>
        </p:spPr>
        <p:txBody>
          <a:bodyPr>
            <a:noAutofit/>
          </a:bodyPr>
          <a:lstStyle/>
          <a:p>
            <a:r>
              <a:rPr lang="ru-RU" sz="4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Игра «Уральские самоцветы»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40813D9-BFD1-5B7C-9233-5A53E022AD4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6" r="1556"/>
          <a:stretch>
            <a:fillRect/>
          </a:stretch>
        </p:blipFill>
        <p:spPr>
          <a:xfrm>
            <a:off x="4762500" y="1187777"/>
            <a:ext cx="6589712" cy="5693329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DCE4596-4BBE-FA72-AC1C-7ADF2222D0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1775" y="1344541"/>
            <a:ext cx="4530725" cy="5373758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Испокон веков Урал</a:t>
            </a:r>
            <a:b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Минералы собирал.</a:t>
            </a:r>
            <a:b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дорогом собранье этом</a:t>
            </a:r>
            <a:b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Первым – место самоцветам.</a:t>
            </a:r>
            <a:b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Знают люди на земле </a:t>
            </a:r>
            <a:b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уральском хрустале,</a:t>
            </a:r>
            <a:b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топазах и агатах,</a:t>
            </a:r>
            <a:b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алмазах и гранатах,</a:t>
            </a:r>
            <a:b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рубинах, турмалинах,</a:t>
            </a:r>
            <a:b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Голубых аквамаринах,</a:t>
            </a:r>
            <a:b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опалах, лазуритах,</a:t>
            </a:r>
            <a:b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воздушных хризолитах,</a:t>
            </a:r>
            <a:b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Аметистах, изумрудах</a:t>
            </a:r>
            <a:b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других подземных рудах.</a:t>
            </a:r>
            <a:b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яшмы и сапфиры</a:t>
            </a:r>
            <a:b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Ярче всех сверкают в мире.</a:t>
            </a:r>
          </a:p>
        </p:txBody>
      </p:sp>
    </p:spTree>
    <p:extLst>
      <p:ext uri="{BB962C8B-B14F-4D97-AF65-F5344CB8AC3E}">
        <p14:creationId xmlns:p14="http://schemas.microsoft.com/office/powerpoint/2010/main" val="2747625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88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Объект 18">
            <a:extLst>
              <a:ext uri="{FF2B5EF4-FFF2-40B4-BE49-F238E27FC236}">
                <a16:creationId xmlns:a16="http://schemas.microsoft.com/office/drawing/2014/main" xmlns="" id="{824ED647-AC86-68B4-4ED9-598CA587331B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397565" y="508793"/>
            <a:ext cx="5844209" cy="5840413"/>
          </a:xfrm>
          <a:prstGeom prst="rect">
            <a:avLst/>
          </a:prstGeom>
          <a:effectLst>
            <a:softEdge rad="76200"/>
          </a:effectLst>
        </p:spPr>
      </p:pic>
      <p:sp>
        <p:nvSpPr>
          <p:cNvPr id="20" name="Объект 19">
            <a:extLst>
              <a:ext uri="{FF2B5EF4-FFF2-40B4-BE49-F238E27FC236}">
                <a16:creationId xmlns:a16="http://schemas.microsoft.com/office/drawing/2014/main" xmlns="" id="{E609EAC9-BB6F-23F6-F780-C276E5852DC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613525" y="1341438"/>
            <a:ext cx="5578475" cy="4835525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4800" b="1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Павел Петрович Бажов </a:t>
            </a:r>
            <a:endParaRPr lang="ru-RU" sz="4800" b="1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4800" b="1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(1879 – 1950) </a:t>
            </a:r>
            <a:endParaRPr lang="ru-RU" sz="4800" b="1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976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7E575B-02DC-49E4-47A6-105D7CF51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081" y="101600"/>
            <a:ext cx="11653838" cy="966788"/>
          </a:xfrm>
        </p:spPr>
        <p:txBody>
          <a:bodyPr>
            <a:noAutofit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5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Мастер–класс «Игрушка-оберег»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51D4741-E162-9AA3-77F9-E46F85B8AC0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3" r="3"/>
          <a:stretch>
            <a:fillRect/>
          </a:stretch>
        </p:blipFill>
        <p:spPr>
          <a:xfrm>
            <a:off x="6278563" y="1841500"/>
            <a:ext cx="5073650" cy="3927475"/>
          </a:xfrm>
          <a:prstGeom prst="rect">
            <a:avLst/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DCE4596-4BBE-FA72-AC1C-7ADF2222D0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1950" y="1412875"/>
            <a:ext cx="4311650" cy="403225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152FC63-16F1-E069-5875-87E7AD033A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700" y="2444546"/>
            <a:ext cx="4044950" cy="399514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3B26809-5A56-E53A-A99F-12084D26C3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81" y="1371600"/>
            <a:ext cx="4507959" cy="407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9907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7E575B-02DC-49E4-47A6-105D7CF51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17501"/>
            <a:ext cx="10512424" cy="1346200"/>
          </a:xfrm>
        </p:spPr>
        <p:txBody>
          <a:bodyPr>
            <a:noAutofit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sz="8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8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Рефлексия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70CC1BE-0E3A-71A9-9771-3406B78E63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050" y="2451099"/>
            <a:ext cx="5753100" cy="3670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0208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7E575B-02DC-49E4-47A6-105D7CF51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332383"/>
            <a:ext cx="10512424" cy="271117"/>
          </a:xfrm>
        </p:spPr>
        <p:txBody>
          <a:bodyPr>
            <a:noAutofit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6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br>
              <a:rPr lang="ru-RU" sz="6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6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7699A44-99F6-C8D5-36AA-5997C2ACDA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0" y="2197100"/>
            <a:ext cx="9144000" cy="379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067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4AA42E01-C869-0E41-0D02-A783AD05C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038600" cy="6249035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kumimoji="0" lang="ru-RU" sz="6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sz="6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6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sz="6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6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ru-RU" sz="6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6600" dirty="0"/>
          </a:p>
        </p:txBody>
      </p:sp>
      <p:pic>
        <p:nvPicPr>
          <p:cNvPr id="15" name="Объект 14">
            <a:extLst>
              <a:ext uri="{FF2B5EF4-FFF2-40B4-BE49-F238E27FC236}">
                <a16:creationId xmlns:a16="http://schemas.microsoft.com/office/drawing/2014/main" xmlns="" id="{42D01DE1-3F66-F64B-8EE8-16E0B2F3AA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7180" y="498934"/>
            <a:ext cx="5120640" cy="5829652"/>
          </a:xfrm>
          <a:prstGeom prst="rect">
            <a:avLst/>
          </a:prstGeom>
          <a:effectLst>
            <a:softEdge rad="11430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580E04B-6B74-718C-84DC-5B9141F1777D}"/>
              </a:ext>
            </a:extLst>
          </p:cNvPr>
          <p:cNvSpPr txBox="1"/>
          <p:nvPr/>
        </p:nvSpPr>
        <p:spPr>
          <a:xfrm>
            <a:off x="5658678" y="494947"/>
            <a:ext cx="6278052" cy="69181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5400" b="1" i="1" kern="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5400" b="1" i="1" kern="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Павел Петрович Бажов родился</a:t>
            </a:r>
            <a:r>
              <a:rPr lang="ru-RU" sz="5400" i="1" kern="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i="1" kern="1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5400" b="1" i="1" kern="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27 января 1879 года</a:t>
            </a:r>
            <a:r>
              <a:rPr lang="ru-RU" sz="5400" i="1" kern="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i="1" kern="1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5400" b="1" i="1" kern="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 Урале</a:t>
            </a:r>
            <a:r>
              <a:rPr lang="ru-RU" sz="5400" b="1" kern="0" dirty="0">
                <a:solidFill>
                  <a:schemeClr val="bg1"/>
                </a:solidFill>
                <a:effectLst/>
                <a:latin typeface="OpenSans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5400" kern="0" dirty="0">
                <a:solidFill>
                  <a:schemeClr val="bg1"/>
                </a:solidFill>
                <a:effectLst/>
                <a:latin typeface="Open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5400" kern="0" dirty="0">
              <a:solidFill>
                <a:schemeClr val="bg1"/>
              </a:solidFill>
              <a:effectLst/>
              <a:latin typeface="Open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54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81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292682-C2EB-FEAA-9CA1-4AF3FB523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-487680"/>
            <a:ext cx="5394960" cy="8168640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Его отец работал на металлургическом заводе.</a:t>
            </a:r>
            <a:r>
              <a:rPr lang="ru-RU" sz="2800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Был хорошим мастером, но с крепким характером.</a:t>
            </a:r>
            <a:r>
              <a:rPr lang="ru-RU" sz="2800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Мать будущего писателя была кружевницей,</a:t>
            </a:r>
            <a:r>
              <a:rPr lang="ru-RU" sz="2800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и это ремесло рукодельницы было большим подспорьем в семье.</a:t>
            </a:r>
            <a:r>
              <a:rPr lang="ru-RU" sz="2800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Павел Петрович с родителями </a:t>
            </a:r>
            <a:r>
              <a:rPr lang="ru-RU" sz="2800" b="1" i="1" kern="0" dirty="0" err="1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Августой</a:t>
            </a:r>
            <a:r>
              <a:rPr lang="ru-RU" sz="2800" b="1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Стефановной и Петром Васильевичем Бажовыми</a:t>
            </a:r>
            <a:r>
              <a:rPr lang="ru-RU" sz="2800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i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1102850B-E6FC-EEB2-4E43-F5D021D934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7748" y="525780"/>
            <a:ext cx="4998720" cy="5806440"/>
          </a:xfrm>
          <a:prstGeom prst="rect">
            <a:avLst/>
          </a:prstGeom>
          <a:effectLst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429036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0FF5331-2525-4D0E-BE18-E74B8391C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0565" y="0"/>
            <a:ext cx="6748670" cy="6745357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П.П. Бажов учился в Екатеринбургском духовном училище (1889–1893), </a:t>
            </a:r>
            <a:r>
              <a:rPr lang="ru-RU" sz="28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затем в Пермской духовной семинарии (1893–1899). </a:t>
            </a:r>
            <a:r>
              <a:rPr lang="ru-RU" sz="28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Павел Бажов в годы учебы в Пермской духовной семинарии </a:t>
            </a:r>
            <a:br>
              <a:rPr lang="ru-RU" sz="2800" b="1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1899г Бажову предложили поступить в духовную академию, но он отказался и стал преподавать русский язык в Екатеринбурге, в том же духовном училище, которое окончил сам.</a:t>
            </a:r>
            <a:r>
              <a:rPr lang="ru-RU" sz="2800" b="1" i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b="1" i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4E9AAA2B-125B-6A08-34E4-762D19D112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80060"/>
            <a:ext cx="5257800" cy="589788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061317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AE221B1-3CC4-D29B-295F-934528FFB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160" y="594360"/>
            <a:ext cx="5349240" cy="6111240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b="1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2800" b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1899г Бажову предложили поступить в духовную академию, но он отказался и стал преподавать русский язык в Екатеринбурге, в том же духовном училище, которое окончил сам.</a:t>
            </a:r>
            <a:r>
              <a:rPr kumimoji="0" lang="ru-RU" sz="2800" b="1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ru-RU" sz="2800" b="1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1917 работал учителем в Екатеринбурге и Камышлове. Каждый год во время летних каникул путешествовал по Уралу, собирал фольклор. </a:t>
            </a:r>
            <a:r>
              <a:rPr lang="ru-RU" sz="28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i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i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3CF5BC0D-9899-E900-27EA-3A5299CB94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8472" y="834887"/>
            <a:ext cx="5349240" cy="4876800"/>
          </a:xfrm>
          <a:prstGeom prst="rect">
            <a:avLst/>
          </a:prstGeom>
          <a:effectLst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77856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0C9681-CBB5-5E25-4FFD-8467D1257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080" y="0"/>
            <a:ext cx="4998720" cy="6858000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b="1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 Екатеринбургском Епархиальном училище Бажов познакомился с Валентиной Иваницкой, которая по окончании училища вышла замуж за своего любимого учителя.</a:t>
            </a:r>
            <a:r>
              <a:rPr lang="ru-RU" sz="3600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i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7978C750-8C3A-D997-0982-1EB84DAF44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040" y="472440"/>
            <a:ext cx="5318760" cy="5989320"/>
          </a:xfrm>
          <a:prstGeom prst="rect">
            <a:avLst/>
          </a:prstGeom>
          <a:effectLst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399546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FB344B-6E7B-881B-B3D6-CED008FEA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080" y="2254885"/>
            <a:ext cx="5364480" cy="3353435"/>
          </a:xfrm>
        </p:spPr>
        <p:txBody>
          <a:bodyPr>
            <a:noAutofit/>
          </a:bodyPr>
          <a:lstStyle/>
          <a:p>
            <a:r>
              <a:rPr lang="ru-RU" sz="4800" b="1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Семья Бажовых. Стоят Ольга, Павел Петрович, Елена.</a:t>
            </a:r>
            <a:r>
              <a:rPr lang="ru-RU" sz="4800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Сидят Алексей, Ариадна, Валентина Александровна. 1929 г.</a:t>
            </a:r>
            <a:r>
              <a:rPr lang="ru-RU" sz="4800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8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800" i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76CE29D8-5E1F-DEA4-0993-5664B423CA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2440" y="951176"/>
            <a:ext cx="5379722" cy="517398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93354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E79078-D907-E6C4-45BD-3F3D08B9E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160" y="964248"/>
            <a:ext cx="5257800" cy="5212715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После Февральской и Октябрьской революций</a:t>
            </a:r>
            <a:r>
              <a:rPr lang="ru-RU" sz="3200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Бажов ушел в работу общественных организаций.</a:t>
            </a:r>
            <a:r>
              <a:rPr lang="ru-RU" sz="3200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 начала открытых военных действий вступил добровольцем в Красную Армию и принимал участие в боевых операциях на Уральском фронте.</a:t>
            </a:r>
            <a:r>
              <a:rPr lang="ru-RU" sz="3200" i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i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200" i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140C0412-005F-D0C9-C157-695004426E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1960" y="533400"/>
            <a:ext cx="5120640" cy="5643563"/>
          </a:xfrm>
          <a:prstGeom prst="rect">
            <a:avLst/>
          </a:prstGeom>
          <a:effectLst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283755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423</TotalTime>
  <Words>270</Words>
  <Application>Microsoft Office PowerPoint</Application>
  <PresentationFormat>Широкоэкранный</PresentationFormat>
  <Paragraphs>46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OpenSans</vt:lpstr>
      <vt:lpstr>Times New Roman</vt:lpstr>
      <vt:lpstr>Тема Office</vt:lpstr>
      <vt:lpstr>Муниципальное автономное дошкольное образовательное учреждение –  детский сад № 85  </vt:lpstr>
      <vt:lpstr>Презентация PowerPoint</vt:lpstr>
      <vt:lpstr>   </vt:lpstr>
      <vt:lpstr>Его отец работал на металлургическом заводе.  Был хорошим мастером, но с крепким характером.  Мать будущего писателя была кружевницей,  и это ремесло рукодельницы было большим подспорьем в семье.  Павел Петрович с родителями Августой Стефановной и Петром Васильевичем Бажовыми  </vt:lpstr>
      <vt:lpstr> П.П. Бажов учился в Екатеринбургском духовном училище (1889–1893),  затем в Пермской духовной семинарии (1893–1899).  Павел Бажов в годы учебы в Пермской духовной семинарии  В 1899г Бажову предложили поступить в духовную академию, но он отказался и стал преподавать русский язык в Екатеринбурге, в том же духовном училище, которое окончил сам. </vt:lpstr>
      <vt:lpstr> В 1899г Бажову предложили поступить в духовную академию, но он отказался и стал преподавать русский язык в Екатеринбурге, в том же духовном училище, которое окончил сам. До 1917 работал учителем в Екатеринбурге и Камышлове. Каждый год во время летних каникул путешествовал по Уралу, собирал фольклор.   </vt:lpstr>
      <vt:lpstr>В Екатеринбургском Епархиальном училище Бажов познакомился с Валентиной Иваницкой, которая по окончании училища вышла замуж за своего любимого учителя. </vt:lpstr>
      <vt:lpstr>Семья Бажовых. Стоят Ольга, Павел Петрович, Елена. Сидят Алексей, Ариадна, Валентина Александровна. 1929 г.  </vt:lpstr>
      <vt:lpstr>После Февральской и Октябрьской революций  Бажов ушел в работу общественных организаций.  С начала открытых военных действий вступил добровольцем в Красную Армию и принимал участие в боевых операциях на Уральском фронте.  </vt:lpstr>
      <vt:lpstr>Работал журналистом  в дивизионной газете «Окопная правда»,  в камышловской газете «Красный путь»,  а с 1923 – в свердловской  «Крестьянской газете».  </vt:lpstr>
      <vt:lpstr>Главная тема бажовских сказов – простой человек и его труд, талант и мастерство. Связь с природой, с тайными основами жизни осуществляется через могущественных представителей волшебного  горного мира.  </vt:lpstr>
      <vt:lpstr>  В середине 1930-х годов он начал публиковать свои первые сказы. В 1939 Бажов объединил их в книгу Малахитовая шкатулка (Государственная премия СССР, 1943), которую впоследствии дополнял новыми произведениями. Малахит дал название книге потому, что в этом камне, по Бажову, «радость земли собрана».   </vt:lpstr>
      <vt:lpstr>Работа с письмами читателей-крестьян окончательно определила увлечение Бажова фольклором. Одним из сказочных образов в творчестве писателя -Хозяйка медной горы или Малахитница</vt:lpstr>
      <vt:lpstr>Скончался Павел Петрович Бажов 3 декабря 1950 года  в Москве, похоронен в Екатеринбурге.  Памятник на могиле  Павла Петровича Бажова  в Екатеринбурге </vt:lpstr>
      <vt:lpstr>Дом-музей П.П.Бажова</vt:lpstr>
      <vt:lpstr>Викторина по сказам Бажова</vt:lpstr>
      <vt:lpstr>         Иллюстрация к сказкам Бажова</vt:lpstr>
      <vt:lpstr>               Конкурс эрудитов</vt:lpstr>
      <vt:lpstr>         Игра «Уральские самоцветы»</vt:lpstr>
      <vt:lpstr>      Мастер–класс «Игрушка-оберег»</vt:lpstr>
      <vt:lpstr>                        Рефлексия</vt:lpstr>
      <vt:lpstr>         Спасибо за внимание!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Unk</dc:creator>
  <cp:lastModifiedBy>1</cp:lastModifiedBy>
  <cp:revision>8</cp:revision>
  <dcterms:created xsi:type="dcterms:W3CDTF">2024-02-20T18:11:10Z</dcterms:created>
  <dcterms:modified xsi:type="dcterms:W3CDTF">2024-04-10T08:20:34Z</dcterms:modified>
</cp:coreProperties>
</file>