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22" r:id="rId2"/>
    <p:sldId id="294" r:id="rId3"/>
    <p:sldId id="268" r:id="rId4"/>
    <p:sldId id="257" r:id="rId5"/>
    <p:sldId id="256" r:id="rId6"/>
    <p:sldId id="296" r:id="rId7"/>
    <p:sldId id="292" r:id="rId8"/>
    <p:sldId id="258" r:id="rId9"/>
    <p:sldId id="259" r:id="rId10"/>
    <p:sldId id="299" r:id="rId11"/>
    <p:sldId id="298" r:id="rId12"/>
    <p:sldId id="262" r:id="rId13"/>
    <p:sldId id="263" r:id="rId14"/>
    <p:sldId id="283" r:id="rId15"/>
    <p:sldId id="295" r:id="rId16"/>
    <p:sldId id="264" r:id="rId17"/>
    <p:sldId id="265" r:id="rId18"/>
    <p:sldId id="266" r:id="rId19"/>
    <p:sldId id="267" r:id="rId20"/>
    <p:sldId id="269" r:id="rId21"/>
    <p:sldId id="270" r:id="rId22"/>
    <p:sldId id="300" r:id="rId23"/>
    <p:sldId id="301" r:id="rId24"/>
    <p:sldId id="303" r:id="rId25"/>
    <p:sldId id="304" r:id="rId26"/>
    <p:sldId id="305" r:id="rId27"/>
    <p:sldId id="306" r:id="rId28"/>
    <p:sldId id="307" r:id="rId29"/>
    <p:sldId id="308" r:id="rId30"/>
    <p:sldId id="302" r:id="rId31"/>
    <p:sldId id="309" r:id="rId32"/>
    <p:sldId id="310" r:id="rId33"/>
    <p:sldId id="311" r:id="rId34"/>
    <p:sldId id="312" r:id="rId35"/>
    <p:sldId id="313" r:id="rId36"/>
    <p:sldId id="314" r:id="rId37"/>
    <p:sldId id="315" r:id="rId38"/>
    <p:sldId id="317" r:id="rId39"/>
    <p:sldId id="318" r:id="rId40"/>
    <p:sldId id="319" r:id="rId41"/>
    <p:sldId id="320" r:id="rId42"/>
    <p:sldId id="321" r:id="rId43"/>
    <p:sldId id="316" r:id="rId44"/>
    <p:sldId id="281" r:id="rId45"/>
    <p:sldId id="282" r:id="rId46"/>
    <p:sldId id="278" r:id="rId47"/>
    <p:sldId id="293" r:id="rId48"/>
    <p:sldId id="277" r:id="rId49"/>
    <p:sldId id="279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C32C1-8F6E-4610-9FAF-1A3B63ACD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31D99-C9F9-4022-B395-9CC9949696C5}" type="pres">
      <dgm:prSet presAssocID="{612C32C1-8F6E-4610-9FAF-1A3B63ACD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1566497-E5B6-48B3-B0A0-C27AA7A90125}" type="presOf" srcId="{612C32C1-8F6E-4610-9FAF-1A3B63ACD22B}" destId="{5AA31D99-C9F9-4022-B395-9CC994969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2C32C1-8F6E-4610-9FAF-1A3B63ACD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31D99-C9F9-4022-B395-9CC9949696C5}" type="pres">
      <dgm:prSet presAssocID="{612C32C1-8F6E-4610-9FAF-1A3B63ACD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17A1105-2CC3-48B1-84E6-547D1B80063F}" type="presOf" srcId="{612C32C1-8F6E-4610-9FAF-1A3B63ACD22B}" destId="{5AA31D99-C9F9-4022-B395-9CC994969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2C32C1-8F6E-4610-9FAF-1A3B63ACD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31D99-C9F9-4022-B395-9CC9949696C5}" type="pres">
      <dgm:prSet presAssocID="{612C32C1-8F6E-4610-9FAF-1A3B63ACD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1ADB3010-40BD-4420-8DC0-6F89C086EB94}" type="presOf" srcId="{612C32C1-8F6E-4610-9FAF-1A3B63ACD22B}" destId="{5AA31D99-C9F9-4022-B395-9CC994969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12C32C1-8F6E-4610-9FAF-1A3B63ACD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31D99-C9F9-4022-B395-9CC9949696C5}" type="pres">
      <dgm:prSet presAssocID="{612C32C1-8F6E-4610-9FAF-1A3B63ACD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FF37E51-C3D5-44EA-96D3-4D1A17F25934}" type="presOf" srcId="{612C32C1-8F6E-4610-9FAF-1A3B63ACD22B}" destId="{5AA31D99-C9F9-4022-B395-9CC994969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2C32C1-8F6E-4610-9FAF-1A3B63ACD2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A31D99-C9F9-4022-B395-9CC9949696C5}" type="pres">
      <dgm:prSet presAssocID="{612C32C1-8F6E-4610-9FAF-1A3B63ACD2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69B2863D-13DF-4E60-BFBF-2D0AC41E7FDC}" type="presOf" srcId="{612C32C1-8F6E-4610-9FAF-1A3B63ACD22B}" destId="{5AA31D99-C9F9-4022-B395-9CC9949696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19.04.2022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hyperlink" Target="http://ru.wikipedia.org/wiki/%D0%A4%D0%B0%D0%B9%D0%BB:Medal_for_Combat_Service.jpg" TargetMode="External"/><Relationship Id="rId18" Type="http://schemas.openxmlformats.org/officeDocument/2006/relationships/image" Target="../media/image2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12" Type="http://schemas.openxmlformats.org/officeDocument/2006/relationships/image" Target="../media/image18.jpeg"/><Relationship Id="rId17" Type="http://schemas.openxmlformats.org/officeDocument/2006/relationships/hyperlink" Target="http://ru.wikipedia.org/wiki/%D0%A4%D0%B0%D0%B9%D0%BB:Order_of_the_Patriotic_War_(1st_class).png" TargetMode="External"/><Relationship Id="rId2" Type="http://schemas.openxmlformats.org/officeDocument/2006/relationships/diagramData" Target="../diagrams/data4.xml"/><Relationship Id="rId16" Type="http://schemas.openxmlformats.org/officeDocument/2006/relationships/image" Target="../media/image20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openxmlformats.org/officeDocument/2006/relationships/hyperlink" Target="http://ru.wikipedia.org/wiki/%D0%A4%D0%B0%D0%B9%D0%BB:Order_of_Lenin.jpg" TargetMode="External"/><Relationship Id="rId5" Type="http://schemas.openxmlformats.org/officeDocument/2006/relationships/diagramColors" Target="../diagrams/colors4.xml"/><Relationship Id="rId15" Type="http://schemas.openxmlformats.org/officeDocument/2006/relationships/hyperlink" Target="http://ru.wikipedia.org/wiki/%D0%A4%D0%B0%D0%B9%D0%BB:Medal_for_Valor_USSR.jpg" TargetMode="External"/><Relationship Id="rId10" Type="http://schemas.openxmlformats.org/officeDocument/2006/relationships/image" Target="../media/image17.png"/><Relationship Id="rId19" Type="http://schemas.openxmlformats.org/officeDocument/2006/relationships/hyperlink" Target="http://img-2003-05.photosight.ru/06/203629.jpg" TargetMode="External"/><Relationship Id="rId4" Type="http://schemas.openxmlformats.org/officeDocument/2006/relationships/diagramQuickStyle" Target="../diagrams/quickStyle4.xml"/><Relationship Id="rId9" Type="http://schemas.openxmlformats.org/officeDocument/2006/relationships/hyperlink" Target="http://upload.wikimedia.org/wikipedia/commons/e/ef/Hero_of_the_Soviet_Union_medal.png" TargetMode="External"/><Relationship Id="rId1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3.jpeg"/><Relationship Id="rId7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4%D0%B0%D0%B9%D0%BB:Order_of_Lenin.jpg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://upload.wikimedia.org/wikipedia/commons/e/ef/Hero_of_the_Soviet_Union_medal.pn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Partisan_Medal_1st.jpg" TargetMode="External"/><Relationship Id="rId3" Type="http://schemas.openxmlformats.org/officeDocument/2006/relationships/hyperlink" Target="http://upload.wikimedia.org/wikipedia/commons/e/ef/Hero_of_the_Soviet_Union_medal.png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17.pn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2.jpeg"/><Relationship Id="rId3" Type="http://schemas.openxmlformats.org/officeDocument/2006/relationships/hyperlink" Target="http://ru.wikipedia.org/wiki/%D0%9E%D1%80%D0%B4%D0%B5%D0%BD_%D0%9B%D0%B5%D0%BD%D0%B8%D0%BD%D0%B0" TargetMode="External"/><Relationship Id="rId7" Type="http://schemas.openxmlformats.org/officeDocument/2006/relationships/image" Target="../media/image17.png"/><Relationship Id="rId12" Type="http://schemas.openxmlformats.org/officeDocument/2006/relationships/image" Target="../media/image31.png"/><Relationship Id="rId2" Type="http://schemas.openxmlformats.org/officeDocument/2006/relationships/hyperlink" Target="http://ru.wikipedia.org/wiki/%D0%93%D0%B5%D1%80%D0%BE%D0%B9_%D0%A1%D0%BE%D0%B2%D0%B5%D1%82%D1%81%D0%BA%D0%BE%D0%B3%D0%BE_%D0%A1%D0%BE%D1%8E%D0%B7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e/ef/Hero_of_the_Soviet_Union_medal.png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30.jpeg"/><Relationship Id="rId10" Type="http://schemas.openxmlformats.org/officeDocument/2006/relationships/image" Target="../media/image18.jpeg"/><Relationship Id="rId4" Type="http://schemas.openxmlformats.org/officeDocument/2006/relationships/image" Target="../media/image9.jpeg"/><Relationship Id="rId9" Type="http://schemas.openxmlformats.org/officeDocument/2006/relationships/hyperlink" Target="http://ru.wikipedia.org/wiki/%D0%A4%D0%B0%D0%B9%D0%BB:Order_of_Lenin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12" Type="http://schemas.openxmlformats.org/officeDocument/2006/relationships/image" Target="../media/image2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openxmlformats.org/officeDocument/2006/relationships/image" Target="../media/image34.gif"/><Relationship Id="rId5" Type="http://schemas.openxmlformats.org/officeDocument/2006/relationships/diagramColors" Target="../diagrams/colors5.xml"/><Relationship Id="rId10" Type="http://schemas.openxmlformats.org/officeDocument/2006/relationships/image" Target="../media/image18.jpeg"/><Relationship Id="rId4" Type="http://schemas.openxmlformats.org/officeDocument/2006/relationships/diagramQuickStyle" Target="../diagrams/quickStyle5.xml"/><Relationship Id="rId9" Type="http://schemas.openxmlformats.org/officeDocument/2006/relationships/hyperlink" Target="http://ru.wikipedia.org/wiki/%D0%A4%D0%B0%D0%B9%D0%BB:Order_of_Lenin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z1.foto.rambler.ru/public/igorrr-64/1/171/1-webbig.jpg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90.beon.ru/58/50/815058/54/22794254/nadya_bogdanova.jpe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hyperlink" Target="http://ru.wikipedia.org/wiki/16_%D1%84%D0%B5%D0%B2%D1%80%D0%B0%D0%BB%D1%8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8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88.jpeg"/><Relationship Id="rId3" Type="http://schemas.openxmlformats.org/officeDocument/2006/relationships/image" Target="../media/image37.jpeg"/><Relationship Id="rId7" Type="http://schemas.openxmlformats.org/officeDocument/2006/relationships/image" Target="../media/image23.jpeg"/><Relationship Id="rId12" Type="http://schemas.openxmlformats.org/officeDocument/2006/relationships/image" Target="../media/image4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hyperlink" Target="http://i90.beon.ru/58/50/815058/54/22794254/nadya_bogdanova.jpeg" TargetMode="External"/><Relationship Id="rId5" Type="http://schemas.openxmlformats.org/officeDocument/2006/relationships/image" Target="../media/image35.jpeg"/><Relationship Id="rId15" Type="http://schemas.openxmlformats.org/officeDocument/2006/relationships/image" Target="../media/image89.jpeg"/><Relationship Id="rId10" Type="http://schemas.openxmlformats.org/officeDocument/2006/relationships/image" Target="../media/image40.jpeg"/><Relationship Id="rId4" Type="http://schemas.openxmlformats.org/officeDocument/2006/relationships/image" Target="../media/image30.jpeg"/><Relationship Id="rId9" Type="http://schemas.openxmlformats.org/officeDocument/2006/relationships/image" Target="../media/image47.jpeg"/><Relationship Id="rId14" Type="http://schemas.openxmlformats.org/officeDocument/2006/relationships/image" Target="../media/image43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jpeg"/><Relationship Id="rId13" Type="http://schemas.openxmlformats.org/officeDocument/2006/relationships/image" Target="../media/image100.jpeg"/><Relationship Id="rId3" Type="http://schemas.openxmlformats.org/officeDocument/2006/relationships/image" Target="../media/image90.jpeg"/><Relationship Id="rId7" Type="http://schemas.openxmlformats.org/officeDocument/2006/relationships/image" Target="../media/image94.jpeg"/><Relationship Id="rId12" Type="http://schemas.openxmlformats.org/officeDocument/2006/relationships/image" Target="../media/image9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eg"/><Relationship Id="rId11" Type="http://schemas.openxmlformats.org/officeDocument/2006/relationships/image" Target="../media/image98.jpeg"/><Relationship Id="rId5" Type="http://schemas.openxmlformats.org/officeDocument/2006/relationships/image" Target="../media/image92.jpeg"/><Relationship Id="rId10" Type="http://schemas.openxmlformats.org/officeDocument/2006/relationships/image" Target="../media/image97.jpeg"/><Relationship Id="rId4" Type="http://schemas.openxmlformats.org/officeDocument/2006/relationships/image" Target="../media/image91.jpeg"/><Relationship Id="rId9" Type="http://schemas.openxmlformats.org/officeDocument/2006/relationships/image" Target="../media/image96.jpeg"/><Relationship Id="rId14" Type="http://schemas.openxmlformats.org/officeDocument/2006/relationships/image" Target="../media/image10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76672"/>
            <a:ext cx="88569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            Презентация</a:t>
            </a:r>
          </a:p>
          <a:p>
            <a:r>
              <a:rPr lang="ru-RU" sz="5400" dirty="0" smtClean="0">
                <a:solidFill>
                  <a:srgbClr val="FF0000"/>
                </a:solidFill>
              </a:rPr>
              <a:t>         «ДЕТИ ГЕРОИ» </a:t>
            </a:r>
            <a:r>
              <a:rPr lang="ru-RU" sz="5400" dirty="0">
                <a:solidFill>
                  <a:srgbClr val="FF0000"/>
                </a:solidFill>
              </a:rPr>
              <a:t>Подготовила воспитатель МБДОУ Детский сад № 15 «Буратино» ШАХОВА ЛАРИСА СЕРГЕЕВНА</a:t>
            </a:r>
          </a:p>
        </p:txBody>
      </p:sp>
    </p:spTree>
    <p:extLst>
      <p:ext uri="{BB962C8B-B14F-4D97-AF65-F5344CB8AC3E}">
        <p14:creationId xmlns:p14="http://schemas.microsoft.com/office/powerpoint/2010/main" val="277836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43696316"/>
              </p:ext>
            </p:extLst>
          </p:nvPr>
        </p:nvGraphicFramePr>
        <p:xfrm>
          <a:off x="467544" y="584200"/>
          <a:ext cx="430016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742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462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Земли Российской преданные дети, </a:t>
            </a:r>
          </a:p>
          <a:p>
            <a:pPr>
              <a:defRPr/>
            </a:pPr>
            <a:r>
              <a:rPr lang="ru-RU" sz="2800" b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Бессмертными вы стали на планете…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083" y="956569"/>
            <a:ext cx="4572000" cy="58539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Аксён </a:t>
            </a:r>
            <a:r>
              <a:rPr lang="ru-RU" b="1" dirty="0" smtClean="0"/>
              <a:t>   Тимонин                                                                       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Алёша </a:t>
            </a:r>
            <a:r>
              <a:rPr lang="ru-RU" b="1" dirty="0" smtClean="0"/>
              <a:t>   Кузнецов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Альберт </a:t>
            </a:r>
            <a:r>
              <a:rPr lang="ru-RU" b="1" dirty="0" smtClean="0"/>
              <a:t>  Купша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Аркадий </a:t>
            </a:r>
            <a:r>
              <a:rPr lang="ru-RU" b="1" dirty="0" smtClean="0"/>
              <a:t>  Каманин 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Валерий </a:t>
            </a:r>
            <a:r>
              <a:rPr lang="ru-RU" b="1" dirty="0" smtClean="0"/>
              <a:t>  Волков</a:t>
            </a:r>
            <a:r>
              <a:rPr lang="ru-RU" b="1" dirty="0"/>
              <a:t>, </a:t>
            </a:r>
          </a:p>
          <a:p>
            <a:pPr>
              <a:lnSpc>
                <a:spcPct val="80000"/>
              </a:lnSpc>
            </a:pPr>
            <a:r>
              <a:rPr lang="ru-RU" b="1" dirty="0"/>
              <a:t>Валя </a:t>
            </a:r>
            <a:r>
              <a:rPr lang="ru-RU" b="1" dirty="0" smtClean="0"/>
              <a:t>  Зенкина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Валя </a:t>
            </a:r>
            <a:r>
              <a:rPr lang="ru-RU" b="1" dirty="0" smtClean="0"/>
              <a:t>  Котик</a:t>
            </a:r>
            <a:r>
              <a:rPr lang="ru-RU" b="1" dirty="0"/>
              <a:t>, Герой Советского Союза</a:t>
            </a:r>
          </a:p>
          <a:p>
            <a:pPr>
              <a:lnSpc>
                <a:spcPct val="80000"/>
              </a:lnSpc>
            </a:pPr>
            <a:r>
              <a:rPr lang="ru-RU" b="1" dirty="0"/>
              <a:t>Ваня </a:t>
            </a:r>
            <a:r>
              <a:rPr lang="ru-RU" b="1" dirty="0" smtClean="0"/>
              <a:t>  Андрианов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 smtClean="0"/>
              <a:t>Ваня  </a:t>
            </a:r>
            <a:r>
              <a:rPr lang="ru-RU" b="1" dirty="0"/>
              <a:t>Васильченко</a:t>
            </a:r>
          </a:p>
          <a:p>
            <a:pPr>
              <a:lnSpc>
                <a:spcPct val="80000"/>
              </a:lnSpc>
            </a:pPr>
            <a:r>
              <a:rPr lang="ru-RU" b="1" dirty="0"/>
              <a:t>Вася </a:t>
            </a:r>
            <a:r>
              <a:rPr lang="ru-RU" b="1" dirty="0" smtClean="0"/>
              <a:t> Коробко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Вася </a:t>
            </a:r>
            <a:r>
              <a:rPr lang="ru-RU" b="1" dirty="0" smtClean="0"/>
              <a:t> Шишковский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Витя </a:t>
            </a:r>
            <a:r>
              <a:rPr lang="ru-RU" b="1" dirty="0" smtClean="0"/>
              <a:t> Коваленко  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 smtClean="0"/>
              <a:t>Витя  </a:t>
            </a:r>
            <a:r>
              <a:rPr lang="ru-RU" b="1" dirty="0"/>
              <a:t>Коробков</a:t>
            </a:r>
          </a:p>
          <a:p>
            <a:pPr>
              <a:lnSpc>
                <a:spcPct val="80000"/>
              </a:lnSpc>
            </a:pPr>
            <a:r>
              <a:rPr lang="ru-RU" b="1" dirty="0"/>
              <a:t>Витя </a:t>
            </a:r>
            <a:r>
              <a:rPr lang="ru-RU" b="1" dirty="0" smtClean="0"/>
              <a:t> Хоменко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Володя </a:t>
            </a:r>
            <a:r>
              <a:rPr lang="ru-RU" b="1" dirty="0" smtClean="0"/>
              <a:t> Дубинин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Володя </a:t>
            </a:r>
            <a:r>
              <a:rPr lang="ru-RU" b="1" dirty="0" smtClean="0"/>
              <a:t> Казначеев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Володя </a:t>
            </a:r>
            <a:r>
              <a:rPr lang="ru-RU" b="1" dirty="0" smtClean="0"/>
              <a:t> Колядов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 smtClean="0"/>
              <a:t>Володя  </a:t>
            </a:r>
            <a:r>
              <a:rPr lang="ru-RU" b="1" dirty="0"/>
              <a:t>Саморуха</a:t>
            </a:r>
          </a:p>
          <a:p>
            <a:pPr>
              <a:lnSpc>
                <a:spcPct val="80000"/>
              </a:lnSpc>
            </a:pPr>
            <a:r>
              <a:rPr lang="ru-RU" b="1" dirty="0"/>
              <a:t>Володя </a:t>
            </a:r>
            <a:r>
              <a:rPr lang="ru-RU" b="1" dirty="0" smtClean="0"/>
              <a:t> Щербацевич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Галя </a:t>
            </a:r>
            <a:r>
              <a:rPr lang="ru-RU" b="1" dirty="0" smtClean="0"/>
              <a:t> Комлева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Гриша </a:t>
            </a:r>
            <a:r>
              <a:rPr lang="ru-RU" b="1" dirty="0" smtClean="0"/>
              <a:t> Акопян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Зина </a:t>
            </a:r>
            <a:r>
              <a:rPr lang="ru-RU" b="1" dirty="0" smtClean="0"/>
              <a:t> Портнова</a:t>
            </a:r>
            <a:r>
              <a:rPr lang="ru-RU" b="1" dirty="0"/>
              <a:t>, Герой Советского Союза</a:t>
            </a:r>
          </a:p>
          <a:p>
            <a:pPr>
              <a:lnSpc>
                <a:spcPct val="80000"/>
              </a:lnSpc>
            </a:pPr>
            <a:r>
              <a:rPr lang="ru-RU" b="1" dirty="0"/>
              <a:t>Камилия </a:t>
            </a:r>
            <a:r>
              <a:rPr lang="ru-RU" b="1" dirty="0" smtClean="0"/>
              <a:t> Шага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Киря </a:t>
            </a:r>
            <a:r>
              <a:rPr lang="ru-RU" b="1" dirty="0" smtClean="0"/>
              <a:t> Баев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Коля </a:t>
            </a:r>
            <a:r>
              <a:rPr lang="ru-RU" b="1" dirty="0" smtClean="0"/>
              <a:t> Рыжов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Костя </a:t>
            </a:r>
            <a:r>
              <a:rPr lang="ru-RU" b="1" dirty="0" smtClean="0"/>
              <a:t> Кравчук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1029915"/>
            <a:ext cx="4572000" cy="474591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/>
              <a:t>Лара </a:t>
            </a:r>
            <a:r>
              <a:rPr lang="ru-RU" b="1" dirty="0" smtClean="0"/>
              <a:t> Михеенко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Лёня </a:t>
            </a:r>
            <a:r>
              <a:rPr lang="ru-RU" b="1" dirty="0" smtClean="0"/>
              <a:t> Анкинович  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Лёня </a:t>
            </a:r>
            <a:r>
              <a:rPr lang="ru-RU" b="1" dirty="0" smtClean="0"/>
              <a:t> Голиков</a:t>
            </a:r>
            <a:r>
              <a:rPr lang="ru-RU" b="1" dirty="0"/>
              <a:t>, Герой Советского Союза</a:t>
            </a:r>
          </a:p>
          <a:p>
            <a:pPr>
              <a:lnSpc>
                <a:spcPct val="80000"/>
              </a:lnSpc>
            </a:pPr>
            <a:r>
              <a:rPr lang="ru-RU" b="1" dirty="0"/>
              <a:t>Лида </a:t>
            </a:r>
            <a:r>
              <a:rPr lang="ru-RU" b="1" dirty="0" smtClean="0"/>
              <a:t> Вашкевич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Лида </a:t>
            </a:r>
            <a:r>
              <a:rPr lang="ru-RU" b="1" dirty="0" smtClean="0"/>
              <a:t> Матвеева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Люся </a:t>
            </a:r>
            <a:r>
              <a:rPr lang="ru-RU" b="1" dirty="0" smtClean="0"/>
              <a:t> Герасименко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Марат </a:t>
            </a:r>
            <a:r>
              <a:rPr lang="ru-RU" b="1" dirty="0" smtClean="0"/>
              <a:t> Казей</a:t>
            </a:r>
            <a:r>
              <a:rPr lang="ru-RU" b="1" dirty="0"/>
              <a:t>, Герой Советского Союза</a:t>
            </a:r>
          </a:p>
          <a:p>
            <a:pPr>
              <a:lnSpc>
                <a:spcPct val="80000"/>
              </a:lnSpc>
            </a:pPr>
            <a:r>
              <a:rPr lang="ru-RU" b="1" dirty="0"/>
              <a:t>Мария </a:t>
            </a:r>
            <a:r>
              <a:rPr lang="ru-RU" b="1" dirty="0" smtClean="0"/>
              <a:t> Мухина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Маркс </a:t>
            </a:r>
            <a:r>
              <a:rPr lang="ru-RU" b="1" dirty="0" smtClean="0"/>
              <a:t> Кротов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Миша </a:t>
            </a:r>
            <a:r>
              <a:rPr lang="ru-RU" b="1" dirty="0" smtClean="0"/>
              <a:t> Гаврилов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Надя </a:t>
            </a:r>
            <a:r>
              <a:rPr lang="ru-RU" b="1" dirty="0" smtClean="0"/>
              <a:t> Богданова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Нина </a:t>
            </a:r>
            <a:r>
              <a:rPr lang="ru-RU" b="1" dirty="0" smtClean="0"/>
              <a:t> Куковерова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Нина </a:t>
            </a:r>
            <a:r>
              <a:rPr lang="ru-RU" b="1" dirty="0" smtClean="0"/>
              <a:t> Сагайдак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Муся </a:t>
            </a:r>
            <a:r>
              <a:rPr lang="ru-RU" b="1" dirty="0" smtClean="0"/>
              <a:t> Пинкензон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Саша </a:t>
            </a:r>
            <a:r>
              <a:rPr lang="ru-RU" b="1" dirty="0" smtClean="0"/>
              <a:t> Бородулин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Саша </a:t>
            </a:r>
            <a:r>
              <a:rPr lang="ru-RU" b="1" dirty="0" smtClean="0"/>
              <a:t> Ковалёв  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Саша </a:t>
            </a:r>
            <a:r>
              <a:rPr lang="ru-RU" b="1" dirty="0" smtClean="0"/>
              <a:t> Колесников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Толя </a:t>
            </a:r>
            <a:r>
              <a:rPr lang="ru-RU" b="1" dirty="0" smtClean="0"/>
              <a:t> Шумов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Шура </a:t>
            </a:r>
            <a:r>
              <a:rPr lang="ru-RU" b="1" dirty="0" smtClean="0"/>
              <a:t>  Кобер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Шура </a:t>
            </a:r>
            <a:r>
              <a:rPr lang="ru-RU" b="1" dirty="0" smtClean="0"/>
              <a:t> Ефремов</a:t>
            </a:r>
            <a:endParaRPr lang="ru-RU" b="1" dirty="0"/>
          </a:p>
          <a:p>
            <a:pPr>
              <a:lnSpc>
                <a:spcPct val="80000"/>
              </a:lnSpc>
            </a:pPr>
            <a:r>
              <a:rPr lang="ru-RU" b="1" dirty="0"/>
              <a:t>Юта </a:t>
            </a:r>
            <a:r>
              <a:rPr lang="ru-RU" b="1" dirty="0" smtClean="0"/>
              <a:t> Бондаровская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35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243696316"/>
              </p:ext>
            </p:extLst>
          </p:nvPr>
        </p:nvGraphicFramePr>
        <p:xfrm>
          <a:off x="467544" y="584200"/>
          <a:ext cx="430016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011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2" t="13528" r="3667" b="14278"/>
          <a:stretch/>
        </p:blipFill>
        <p:spPr bwMode="auto">
          <a:xfrm>
            <a:off x="440980" y="295720"/>
            <a:ext cx="2990215" cy="2882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58300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en-US" dirty="0" smtClean="0"/>
          </a:p>
          <a:p>
            <a:pPr algn="just">
              <a:defRPr/>
            </a:pPr>
            <a:endParaRPr lang="en-US" dirty="0" smtClean="0"/>
          </a:p>
          <a:p>
            <a:pPr algn="just">
              <a:defRPr/>
            </a:pPr>
            <a:r>
              <a:rPr lang="ru-RU" dirty="0" smtClean="0"/>
              <a:t>Разведчик </a:t>
            </a:r>
            <a:r>
              <a:rPr lang="ru-RU" dirty="0"/>
              <a:t>в штабе партизанской бригады. Проникал во вражеские гарнизоны и доставлял командованию ценные сведения. </a:t>
            </a:r>
          </a:p>
          <a:p>
            <a:pPr algn="just">
              <a:defRPr/>
            </a:pPr>
            <a:r>
              <a:rPr lang="ru-RU" dirty="0"/>
              <a:t>          Возвращаясь из разведки и окружённый немцами, он сражался до последнего патрона, а когда осталась лишь одна граната, подпустил врагов поближе и взорвал их… и себя.</a:t>
            </a:r>
          </a:p>
        </p:txBody>
      </p:sp>
      <p:pic>
        <p:nvPicPr>
          <p:cNvPr id="6" name="Содержимое 4" descr="Файл:Hero of the Soviet Union medal.png">
            <a:hlinkClick r:id="rId9"/>
          </p:cNvPr>
          <p:cNvPicPr>
            <a:picLocks noGr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655" y="3943135"/>
            <a:ext cx="1362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Order of Lenin.jpg">
            <a:hlinkClick r:id="rId11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19238" y="3849230"/>
            <a:ext cx="142494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Medal for Combat Service.jpg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04376" y="3839514"/>
            <a:ext cx="1428750" cy="2667000"/>
          </a:xfrm>
          <a:prstGeom prst="rect">
            <a:avLst/>
          </a:prstGeom>
          <a:noFill/>
        </p:spPr>
      </p:pic>
      <p:pic>
        <p:nvPicPr>
          <p:cNvPr id="9" name="Picture 2" descr="Medal for Valor USSR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282926" y="3834994"/>
            <a:ext cx="1428750" cy="2667000"/>
          </a:xfrm>
          <a:prstGeom prst="rect">
            <a:avLst/>
          </a:prstGeom>
          <a:noFill/>
        </p:spPr>
      </p:pic>
      <p:pic>
        <p:nvPicPr>
          <p:cNvPr id="10" name="Рисунок 9" descr="Order of the Patriotic War (1st class).png">
            <a:hlinkClick r:id="rId17"/>
          </p:cNvPr>
          <p:cNvPicPr/>
          <p:nvPr/>
        </p:nvPicPr>
        <p:blipFill>
          <a:blip r:embed="rId18" cstate="print"/>
          <a:srcRect/>
          <a:stretch>
            <a:fillRect/>
          </a:stretch>
        </p:blipFill>
        <p:spPr bwMode="auto">
          <a:xfrm rot="10800000" flipV="1">
            <a:off x="-29523" y="1590044"/>
            <a:ext cx="1965610" cy="1855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2926" y="111054"/>
            <a:ext cx="2587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Марат Казей</a:t>
            </a:r>
            <a:endParaRPr lang="ru-RU" sz="3200" dirty="0"/>
          </a:p>
        </p:txBody>
      </p:sp>
      <p:pic>
        <p:nvPicPr>
          <p:cNvPr id="13" name="Picture 2" descr="Картинка 3 из 75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39" y="4221090"/>
            <a:ext cx="2106242" cy="2636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012"/>
          <p:cNvPicPr/>
          <p:nvPr/>
        </p:nvPicPr>
        <p:blipFill rotWithShape="1">
          <a:blip r:embed="rId3" cstate="print"/>
          <a:srcRect t="11614" b="13192"/>
          <a:stretch/>
        </p:blipFill>
        <p:spPr bwMode="auto">
          <a:xfrm>
            <a:off x="165813" y="246393"/>
            <a:ext cx="2649220" cy="2452370"/>
          </a:xfrm>
          <a:prstGeom prst="rect">
            <a:avLst/>
          </a:prstGeom>
          <a:ln w="38100" cap="sq" cmpd="sng" algn="ctr">
            <a:solidFill>
              <a:srgbClr val="990033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548680"/>
            <a:ext cx="564539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Работая в немецкой столовой по указанию подполья отравила пищу. Во время разбирательств, желая доказать немцам свою непричастность, съела отравленный суп. Чудом осталась жива. </a:t>
            </a:r>
          </a:p>
          <a:p>
            <a:pPr algn="just"/>
            <a:r>
              <a:rPr lang="ru-RU" dirty="0" smtClean="0"/>
              <a:t>          С августа 1943 года Зина - разведчик партизанского отряда.</a:t>
            </a:r>
          </a:p>
          <a:p>
            <a:pPr algn="just"/>
            <a:r>
              <a:rPr lang="ru-RU" dirty="0" smtClean="0"/>
              <a:t>          В декабре 1943 года по доносу предателя была арестована. Во время одного из допросов Зина схватила со стола пистолет и в упор выстрелила в гестаповца. Вбежавший на выстрел офицер был также убит наповал. Зина пыталась бежать, но фашисты настигли ее...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113207"/>
            <a:ext cx="29903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Зина Портнова</a:t>
            </a:r>
            <a:endParaRPr lang="ru-RU" sz="3200" dirty="0"/>
          </a:p>
        </p:txBody>
      </p:sp>
      <p:pic>
        <p:nvPicPr>
          <p:cNvPr id="10" name="Содержимое 4" descr="Файл:Hero of the Soviet Union medal.png">
            <a:hlinkClick r:id="rId4"/>
          </p:cNvPr>
          <p:cNvPicPr>
            <a:picLocks noGr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029" y="3940770"/>
            <a:ext cx="1362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Order of Lenin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06900" y="3968117"/>
            <a:ext cx="1424940" cy="264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https://upload.wikimedia.org/wikipedia/commons/thumb/2/28/Zinaida_Portnov%D0%B0.jpg/260px-Zinaida_Portnov%D0%B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4725144"/>
            <a:ext cx="2808312" cy="210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58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35896" y="805217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endParaRPr lang="en-US" dirty="0" smtClean="0"/>
          </a:p>
          <a:p>
            <a:pPr algn="just">
              <a:defRPr/>
            </a:pPr>
            <a:r>
              <a:rPr lang="ru-RU" dirty="0" smtClean="0"/>
              <a:t> </a:t>
            </a:r>
            <a:r>
              <a:rPr lang="ru-RU" dirty="0"/>
              <a:t>С августа 1943 года действовал в партизанском отряде, был дважды ранен. </a:t>
            </a:r>
          </a:p>
          <a:p>
            <a:pPr algn="just">
              <a:defRPr/>
            </a:pPr>
            <a:r>
              <a:rPr lang="ru-RU" dirty="0" smtClean="0"/>
              <a:t>           29 октября 1943 года, будучи в дозоре, заметил карателей, собиравшихся устроить облаву на отряд. Убив офицера, он поднял тревогу, а партизаны успели дать отпор врагу.</a:t>
            </a:r>
            <a:r>
              <a:rPr lang="ru-RU" dirty="0"/>
              <a:t> Участвовал в подрыве 6 железнодорожных эшелонов и склада.</a:t>
            </a:r>
          </a:p>
          <a:p>
            <a:pPr algn="just">
              <a:defRPr/>
            </a:pPr>
            <a:endParaRPr lang="ru-RU" dirty="0" smtClean="0"/>
          </a:p>
          <a:p>
            <a:pPr algn="just">
              <a:defRPr/>
            </a:pPr>
            <a:r>
              <a:rPr lang="ru-RU" dirty="0" smtClean="0"/>
              <a:t>          </a:t>
            </a:r>
            <a:endParaRPr lang="ru-RU" dirty="0"/>
          </a:p>
        </p:txBody>
      </p:sp>
      <p:pic>
        <p:nvPicPr>
          <p:cNvPr id="12" name="Содержимое 4" descr="Файл:Hero of the Soviet Union medal.png">
            <a:hlinkClick r:id="rId3"/>
          </p:cNvPr>
          <p:cNvPicPr>
            <a:picLocks noGr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16441" y="3808047"/>
            <a:ext cx="1362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65511" y="3858411"/>
            <a:ext cx="1224136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4718703"/>
            <a:ext cx="1907975" cy="187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013920" y="187563"/>
            <a:ext cx="2480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Валя Котик.</a:t>
            </a:r>
          </a:p>
        </p:txBody>
      </p:sp>
      <p:pic>
        <p:nvPicPr>
          <p:cNvPr id="16" name="Объект 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6375" y="254270"/>
            <a:ext cx="295534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Partisan Medal 1st.jpg">
            <a:hlinkClick r:id="rId8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04914" y="3871628"/>
            <a:ext cx="1424940" cy="271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img-fotki.yandex.ru/get/9230/674039.5b9/0_ae8d4_88e24164_XL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540" y="3884069"/>
            <a:ext cx="1965412" cy="297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16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55776" y="390445"/>
            <a:ext cx="26148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hlinkClick r:id="rId2" tooltip="Герой Советского Союза"/>
              </a:rPr>
              <a:t>Герой Советского </a:t>
            </a:r>
            <a:r>
              <a:rPr lang="ru-RU" dirty="0" smtClean="0">
                <a:hlinkClick r:id="rId2" tooltip="Герой Советского Союза"/>
              </a:rPr>
              <a:t>Союза</a:t>
            </a:r>
            <a:endParaRPr lang="ru-RU" dirty="0" smtClean="0"/>
          </a:p>
          <a:p>
            <a:pPr lvl="0"/>
            <a:r>
              <a:rPr lang="ru-RU" b="1" dirty="0">
                <a:latin typeface="Corbel" pitchFamily="34" charset="0"/>
                <a:ea typeface="Times New Roman" pitchFamily="18" charset="0"/>
                <a:cs typeface="Times New Roman" pitchFamily="18" charset="0"/>
              </a:rPr>
              <a:t>Посмертно)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60963" y="1481490"/>
            <a:ext cx="1744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b="1" dirty="0">
                <a:hlinkClick r:id="rId3" tooltip="Орден Ленина"/>
              </a:rPr>
              <a:t>Орден Ленина</a:t>
            </a:r>
            <a:r>
              <a:rPr lang="ru-RU" b="1" dirty="0"/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52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Родина посмертно отметила ее подвиг высшим своим званием - </a:t>
            </a:r>
            <a:r>
              <a:rPr lang="ru-RU" dirty="0">
                <a:solidFill>
                  <a:srgbClr val="FF0000"/>
                </a:solidFill>
              </a:rPr>
              <a:t>званием Героя Советского Союза.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8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00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9" r="1079" b="14001"/>
          <a:stretch/>
        </p:blipFill>
        <p:spPr bwMode="auto">
          <a:xfrm>
            <a:off x="288181" y="187563"/>
            <a:ext cx="2987675" cy="2872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09847" y="187563"/>
            <a:ext cx="26318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Леня Голиков</a:t>
            </a:r>
            <a:endParaRPr lang="ru-RU" sz="32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11243" y="772338"/>
            <a:ext cx="547260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dirty="0"/>
              <a:t> </a:t>
            </a:r>
            <a:endParaRPr lang="en-US" dirty="0" smtClean="0"/>
          </a:p>
          <a:p>
            <a:pPr algn="just">
              <a:defRPr/>
            </a:pPr>
            <a:r>
              <a:rPr lang="ru-RU" dirty="0" smtClean="0"/>
              <a:t>С </a:t>
            </a:r>
            <a:r>
              <a:rPr lang="ru-RU" dirty="0"/>
              <a:t>августа 1943 года действовал в партизанском отряде, был дважды ранен. </a:t>
            </a:r>
          </a:p>
          <a:p>
            <a:pPr algn="just">
              <a:defRPr/>
            </a:pPr>
            <a:r>
              <a:rPr lang="ru-RU" dirty="0" smtClean="0"/>
              <a:t>           29 октября 1943 года, будучи в дозоре, заметил карателей, собиравшихся устроить облаву на отряд. Убив офицера, он поднял тревогу, а парти</a:t>
            </a:r>
          </a:p>
          <a:p>
            <a:pPr algn="just" eaLnBrk="0" hangingPunct="0">
              <a:defRPr/>
            </a:pPr>
            <a:r>
              <a:rPr lang="ru-RU" dirty="0"/>
              <a:t>Участвовал в 27 боевых операциях. </a:t>
            </a:r>
          </a:p>
          <a:p>
            <a:pPr algn="just" eaLnBrk="0" hangingPunct="0">
              <a:defRPr/>
            </a:pPr>
            <a:r>
              <a:rPr lang="ru-RU" dirty="0"/>
              <a:t>          Всего им уничтожено: 78 немцев, два железнодорожных и 12 шоссейных мостов, два фуражных склада и 10 автомашин с боеприпасами. </a:t>
            </a:r>
          </a:p>
          <a:p>
            <a:pPr algn="just" eaLnBrk="0" hangingPunct="0">
              <a:defRPr/>
            </a:pPr>
            <a:r>
              <a:rPr lang="ru-RU" dirty="0"/>
              <a:t>          Сопровождал обоз с продовольствием (250 подвод) в блокадный Ленинград. </a:t>
            </a:r>
          </a:p>
          <a:p>
            <a:pPr algn="just">
              <a:defRPr/>
            </a:pPr>
            <a:endParaRPr lang="ru-RU" dirty="0"/>
          </a:p>
        </p:txBody>
      </p:sp>
      <p:pic>
        <p:nvPicPr>
          <p:cNvPr id="13" name="Содержимое 4" descr="Файл:Hero of the Soviet Union medal.png">
            <a:hlinkClick r:id="rId6"/>
          </p:cNvPr>
          <p:cNvPicPr>
            <a:picLocks noGr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53358" y="4725143"/>
            <a:ext cx="1362075" cy="211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36" y="1988840"/>
            <a:ext cx="1508806" cy="179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Order of Lenin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36023" y="4725143"/>
            <a:ext cx="1424940" cy="213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4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2008" y="4725144"/>
            <a:ext cx="1224136" cy="218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9909" y="4725144"/>
            <a:ext cx="1224283" cy="210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 descr="Памятник партизану пионеру-герою Лене Голикову перед зданием администрации Новгородской области. Великий Новгород.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576" y="4725142"/>
            <a:ext cx="1681338" cy="206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4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07714341"/>
              </p:ext>
            </p:extLst>
          </p:nvPr>
        </p:nvGraphicFramePr>
        <p:xfrm>
          <a:off x="467544" y="584200"/>
          <a:ext cx="430016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35098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olodja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8" t="10963" r="4428" b="17907"/>
          <a:stretch/>
        </p:blipFill>
        <p:spPr bwMode="auto">
          <a:xfrm>
            <a:off x="63455" y="77715"/>
            <a:ext cx="2204289" cy="24847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Order of Lenin.jpg">
            <a:hlinkClick r:id="rId9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0181" y="3832256"/>
            <a:ext cx="1424940" cy="277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4" descr="МЕДАЛЬ «ПАРТИЗАНУ ОТЕЧЕСТВЕННОЙ ВОЙНЫ» 2 СТЕПЕНИ"/>
          <p:cNvPicPr>
            <a:picLocks noGr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99626" y="4581128"/>
            <a:ext cx="1424763" cy="202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86229" y="260648"/>
            <a:ext cx="3416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Володя Казначеев</a:t>
            </a:r>
            <a:endParaRPr lang="ru-RU" sz="3200" b="1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35982" y="4672985"/>
            <a:ext cx="2104284" cy="211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627784" y="992809"/>
            <a:ext cx="6120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ru-RU" dirty="0" smtClean="0"/>
              <a:t>С </a:t>
            </a:r>
            <a:r>
              <a:rPr lang="ru-RU" dirty="0"/>
              <a:t>первых дней войны Володя был зачислен в группу подрывников - минеров партизанского соединения. При его участии было пущено под откос 15 вражеских эшелонов с военной техникой и солдатами.</a:t>
            </a:r>
          </a:p>
          <a:p>
            <a:pPr algn="just"/>
            <a:r>
              <a:rPr lang="ru-RU" dirty="0"/>
              <a:t>          Один раз на волосок от смерти прошёл и Володя: выпущенная заметившим его охранником пуля попала в руку. Отрывочная информация об опытном подрывнике Казначееве дошла и до немецкого командования. За его голову оккупационные власти назначили награду, даже не подозревая, что их опасному противнику всего пятнадцать лет.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804248" y="4581128"/>
            <a:ext cx="1617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Остался жив!</a:t>
            </a:r>
          </a:p>
        </p:txBody>
      </p:sp>
    </p:spTree>
    <p:extLst>
      <p:ext uri="{BB962C8B-B14F-4D97-AF65-F5344CB8AC3E}">
        <p14:creationId xmlns:p14="http://schemas.microsoft.com/office/powerpoint/2010/main" val="5081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88181" y="3551612"/>
            <a:ext cx="8604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  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00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11901" r="3490" b="15658"/>
          <a:stretch/>
        </p:blipFill>
        <p:spPr bwMode="auto">
          <a:xfrm>
            <a:off x="262461" y="228481"/>
            <a:ext cx="2667635" cy="2624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920" y="1320756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endParaRPr lang="en-US" dirty="0" smtClean="0">
              <a:solidFill>
                <a:srgbClr val="000000"/>
              </a:solidFill>
            </a:endParaRPr>
          </a:p>
          <a:p>
            <a:pPr algn="just" eaLnBrk="0" hangingPunct="0"/>
            <a:r>
              <a:rPr lang="ru-RU" dirty="0" smtClean="0">
                <a:solidFill>
                  <a:srgbClr val="000000"/>
                </a:solidFill>
              </a:rPr>
              <a:t>Фашисты </a:t>
            </a:r>
            <a:r>
              <a:rPr lang="ru-RU" dirty="0">
                <a:solidFill>
                  <a:srgbClr val="000000"/>
                </a:solidFill>
              </a:rPr>
              <a:t>заставили Валю пробраться в Брестскую крепость, чтобы передать её защитникам требование сдаться в плен. Валя в крепость пробралась, рассказала о зверствах фашистов, объяснила, какие у них орудия и места их расположения и осталась помогать нашим бойцам. </a:t>
            </a:r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Днем она перевязывала раненых, а ночью собирала на поле недавнего боя оружие и перетаскивала в крепость.</a:t>
            </a:r>
            <a:endParaRPr lang="ru-RU" dirty="0"/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После эвакуации женщин и детей из осажденной крепости продолжила борьбу в партизанском отряде. Воевала смело, наравне со взрослыми.        </a:t>
            </a:r>
            <a:r>
              <a:rPr lang="ru-RU" sz="1200" dirty="0">
                <a:solidFill>
                  <a:srgbClr val="000000"/>
                </a:solidFill>
              </a:rPr>
              <a:t>   </a:t>
            </a:r>
            <a:endParaRPr lang="ru-RU" sz="1200" dirty="0"/>
          </a:p>
        </p:txBody>
      </p:sp>
      <p:pic>
        <p:nvPicPr>
          <p:cNvPr id="13" name="Picture 12" descr="Орде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1" y="3920944"/>
            <a:ext cx="2365323" cy="2748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8257" y="5517232"/>
            <a:ext cx="1845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Осталась жива!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29082" y="548680"/>
            <a:ext cx="28796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Валя Зенкина.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90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2158" y="3429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8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00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" t="16237" r="2510" b="11343"/>
          <a:stretch/>
        </p:blipFill>
        <p:spPr bwMode="auto">
          <a:xfrm>
            <a:off x="512495" y="602603"/>
            <a:ext cx="2710815" cy="26784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707904" y="144041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r>
              <a:rPr lang="ru-RU" dirty="0" smtClean="0"/>
              <a:t> Самый молодой лётчик Второй мировой войны. </a:t>
            </a:r>
          </a:p>
          <a:p>
            <a:pPr algn="just" eaLnBrk="0" hangingPunct="0"/>
            <a:r>
              <a:rPr lang="ru-RU" dirty="0" smtClean="0"/>
              <a:t>          Однажды вражеской пулей было разбито стекло кабины. Лётчика ослепило. Теряя сознание, он успел передать Аркадию управление, и мальчик посадил самолёт на свой аэродром. </a:t>
            </a:r>
          </a:p>
          <a:p>
            <a:pPr algn="just" eaLnBrk="0" hangingPunct="0"/>
            <a:r>
              <a:rPr lang="ru-RU" dirty="0" smtClean="0"/>
              <a:t>          Однажды с высоты юный пилот увидел наш самолёт, подбитый фашистами. Под сильнейшим миномётным огнём Аркадий приземлился, перенёс лётчика в свой самолёт, поднялся в воздух и вернулся к своим.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369130" y="332656"/>
            <a:ext cx="3724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Аркадий Каманин.</a:t>
            </a:r>
          </a:p>
        </p:txBody>
      </p:sp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6191" y="5301208"/>
            <a:ext cx="1495425" cy="145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32191" y="5301208"/>
            <a:ext cx="149542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4188370"/>
            <a:ext cx="10795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88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19" y="3156512"/>
            <a:ext cx="8712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   </a:t>
            </a:r>
            <a:endParaRPr lang="ru-RU" dirty="0"/>
          </a:p>
        </p:txBody>
      </p:sp>
      <p:pic>
        <p:nvPicPr>
          <p:cNvPr id="10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" y="8438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molodguard.ru/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16632"/>
          <a:stretch>
            <a:fillRect/>
          </a:stretch>
        </p:blipFill>
        <p:spPr bwMode="auto">
          <a:xfrm>
            <a:off x="575568" y="516499"/>
            <a:ext cx="2808288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90872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US" sz="1200" dirty="0" smtClean="0"/>
          </a:p>
          <a:p>
            <a:pPr algn="just"/>
            <a:r>
              <a:rPr lang="ru-RU" sz="1200" dirty="0" smtClean="0"/>
              <a:t> </a:t>
            </a:r>
            <a:endParaRPr lang="en-US" sz="1200" dirty="0" smtClean="0"/>
          </a:p>
          <a:p>
            <a:pPr algn="just"/>
            <a:r>
              <a:rPr lang="ru-RU" dirty="0" smtClean="0"/>
              <a:t>Вступила </a:t>
            </a:r>
            <a:r>
              <a:rPr lang="ru-RU" dirty="0"/>
              <a:t>в подпольную партизанскую бригаду разведчицей. </a:t>
            </a:r>
          </a:p>
          <a:p>
            <a:pPr algn="just"/>
            <a:r>
              <a:rPr lang="ru-RU" dirty="0"/>
              <a:t>          Переодевшись мальчишкой-нищим, собирала по деревням сведения: где штаб фашистов, как он охраняется, сколько пулеметов. Распространяла сводки Совинформбюро, участвовала в боевых рейдах отряда в тыл врага. </a:t>
            </a:r>
          </a:p>
          <a:p>
            <a:pPr algn="just"/>
            <a:r>
              <a:rPr lang="ru-RU" dirty="0"/>
              <a:t>           В конце одного исключительно тяжелого перехода партизаны вынуждены были принять бой с фашистами. Этот бой стал последним для Юты.</a:t>
            </a:r>
          </a:p>
        </p:txBody>
      </p:sp>
      <p:pic>
        <p:nvPicPr>
          <p:cNvPr id="12" name="Рисунок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3476" y="3996741"/>
            <a:ext cx="1496236" cy="26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71693" y="4485561"/>
            <a:ext cx="1584176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11960" y="331833"/>
            <a:ext cx="38811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Юта Бондаровская.</a:t>
            </a:r>
          </a:p>
        </p:txBody>
      </p:sp>
    </p:spTree>
    <p:extLst>
      <p:ext uri="{BB962C8B-B14F-4D97-AF65-F5344CB8AC3E}">
        <p14:creationId xmlns:p14="http://schemas.microsoft.com/office/powerpoint/2010/main" val="1794862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027" y="4545662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   </a:t>
            </a:r>
            <a:endParaRPr lang="ru-RU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molodguard.ru/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13541"/>
          <a:stretch>
            <a:fillRect/>
          </a:stretch>
        </p:blipFill>
        <p:spPr bwMode="auto">
          <a:xfrm>
            <a:off x="179512" y="117655"/>
            <a:ext cx="3059832" cy="3068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50641" y="173144"/>
            <a:ext cx="28813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Саша Бородулин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76470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С первых дней войны Саша ушел в леса и в одиночку нападал на гитлеровцев, но вскоре присоединился к партизанскому отряду. </a:t>
            </a:r>
          </a:p>
          <a:p>
            <a:pPr algn="just"/>
            <a:r>
              <a:rPr lang="ru-RU" dirty="0"/>
              <a:t>          Когда однажды отряд попал в окружение, Саша остался среди пятерых добровольцев, вызвавшихся, прикрыть отход отряда из окружения. Отряд прорвался, но группа заслона погибла. Последним в живых оставался Саша. Он, позволив фашистам сомкнуть вокруг себя кольцо, выхватил гранату и подорвал себя и нескольких немцев.</a:t>
            </a:r>
            <a:r>
              <a:rPr lang="ru-RU" sz="1200" dirty="0"/>
              <a:t>         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8" y="4181024"/>
            <a:ext cx="977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898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irpps.ru/fon-dlja-prezentacii/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45" y="-435349"/>
            <a:ext cx="9445645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а 1 из 4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4570"/>
            <a:ext cx="407511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11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06653"/>
            <a:ext cx="2968625" cy="2450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12230.jpg"/>
          <p:cNvPicPr/>
          <p:nvPr/>
        </p:nvPicPr>
        <p:blipFill>
          <a:blip r:embed="rId6" cstate="print">
            <a:lum bright="20000" contrast="10000"/>
          </a:blip>
          <a:srcRect/>
          <a:stretch>
            <a:fillRect/>
          </a:stretch>
        </p:blipFill>
        <p:spPr bwMode="auto">
          <a:xfrm>
            <a:off x="680750" y="4149080"/>
            <a:ext cx="2928620" cy="2447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4149080"/>
            <a:ext cx="2970530" cy="2463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0" y="2831068"/>
            <a:ext cx="90364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Дети – герои Великой Отечественной войны</a:t>
            </a:r>
            <a:endParaRPr lang="ru-RU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6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041216" y="3501008"/>
            <a:ext cx="608317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dirty="0"/>
              <a:t>  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1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9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а 1 из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14313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118974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en-US" dirty="0" smtClean="0"/>
          </a:p>
          <a:p>
            <a:pPr algn="just"/>
            <a:r>
              <a:rPr lang="ru-RU" dirty="0" smtClean="0"/>
              <a:t>С </a:t>
            </a:r>
            <a:r>
              <a:rPr lang="ru-RU" dirty="0"/>
              <a:t>началом войны она стала разведчицей в партизанском отряде, а ей не было ещё и десяти лет. Прикидываясь нищенкой, она бродила среди фашистов, все подмечая и запоминая, и приносила в отряд ценнейшие сведения. </a:t>
            </a:r>
          </a:p>
          <a:p>
            <a:pPr algn="just"/>
            <a:r>
              <a:rPr lang="ru-RU" dirty="0"/>
              <a:t>             Её дважды казнили гитлеровцы, и боевые друзья долгие годы считали Надю погибшей. И даже памятник ей поставили!</a:t>
            </a:r>
          </a:p>
          <a:p>
            <a:pPr algn="just"/>
            <a:r>
              <a:rPr lang="ru-RU" dirty="0"/>
              <a:t>             И только через 15 лет после войны друзья узнали, что их Надя жива!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7706" y="4725144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2188" y="4727866"/>
            <a:ext cx="977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30166" y="214313"/>
            <a:ext cx="3259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Надя Богданова.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00192" y="5152459"/>
            <a:ext cx="18454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Осталась жива!</a:t>
            </a:r>
          </a:p>
        </p:txBody>
      </p:sp>
    </p:spTree>
    <p:extLst>
      <p:ext uri="{BB962C8B-B14F-4D97-AF65-F5344CB8AC3E}">
        <p14:creationId xmlns:p14="http://schemas.microsoft.com/office/powerpoint/2010/main" val="70584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787651" y="2708045"/>
            <a:ext cx="617683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i="1" dirty="0" smtClean="0"/>
              <a:t>!</a:t>
            </a:r>
            <a:endParaRPr lang="ru-RU" i="1" dirty="0"/>
          </a:p>
        </p:txBody>
      </p:sp>
      <p:sp>
        <p:nvSpPr>
          <p:cNvPr id="2" name="AutoShape 2" descr="Картинки по запросу орден красной звезды купи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Картинки по запросу орден красной звезды купи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6" descr="Картинки по запросу орден красной звезды купить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" name="AutoShape 8" descr="Картинки по запросу орден красной звезды купить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AutoShape 10" descr="Картинки по запросу орден красной звезды купить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3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www.molodguard.ru/lid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3918" r="2174" b="18040"/>
          <a:stretch>
            <a:fillRect/>
          </a:stretch>
        </p:blipFill>
        <p:spPr bwMode="auto">
          <a:xfrm>
            <a:off x="214313" y="214313"/>
            <a:ext cx="2573338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161626" y="190417"/>
            <a:ext cx="30305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Лида Вашкевич</a:t>
            </a:r>
          </a:p>
        </p:txBody>
      </p:sp>
      <p:sp>
        <p:nvSpPr>
          <p:cNvPr id="16" name="Прямоугольник 1"/>
          <p:cNvSpPr>
            <a:spLocks noChangeArrowheads="1"/>
          </p:cNvSpPr>
          <p:nvPr/>
        </p:nvSpPr>
        <p:spPr bwMode="auto">
          <a:xfrm>
            <a:off x="3075058" y="1072202"/>
            <a:ext cx="583499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        </a:t>
            </a:r>
            <a:endParaRPr lang="en-US" sz="2400" dirty="0" smtClean="0"/>
          </a:p>
          <a:p>
            <a:r>
              <a:rPr lang="ru-RU" sz="2400" dirty="0" smtClean="0"/>
              <a:t>  </a:t>
            </a:r>
            <a:r>
              <a:rPr lang="ru-RU" dirty="0"/>
              <a:t>Одной из подпольных групп в г. Гродно руководил отец Лиды. Дочь старалась во всем быть его первой и самой надежной помощницей. Когда в дом приходили связные подпольщиков и партизан, то у дома обязательно дежурила дочь командира. </a:t>
            </a:r>
          </a:p>
          <a:p>
            <a:r>
              <a:rPr lang="ru-RU" dirty="0"/>
              <a:t>          Лида добывала бумагу для листовок. </a:t>
            </a:r>
          </a:p>
          <a:p>
            <a:r>
              <a:rPr lang="ru-RU" dirty="0"/>
              <a:t>          Обходя конспиративные квартиры, Лида предупреждала об облавах. </a:t>
            </a:r>
          </a:p>
          <a:p>
            <a:r>
              <a:rPr lang="ru-RU" dirty="0"/>
              <a:t>          Поездом со станции на станцию ездила, чтобы передать важное сообщение партизанам, подпольщикам. </a:t>
            </a:r>
          </a:p>
          <a:p>
            <a:r>
              <a:rPr lang="ru-RU" dirty="0"/>
              <a:t>          Взрывчатку мимо фашистских постов проносила в сумке, засыпав ее доверху углём.</a:t>
            </a:r>
          </a:p>
          <a:p>
            <a:r>
              <a:rPr lang="ru-RU" dirty="0"/>
              <a:t>          Листовки по городу распространяла.</a:t>
            </a:r>
          </a:p>
          <a:p>
            <a:pPr algn="just"/>
            <a:endParaRPr lang="ru-RU" sz="2400" dirty="0"/>
          </a:p>
        </p:txBody>
      </p:sp>
      <p:pic>
        <p:nvPicPr>
          <p:cNvPr id="17" name="Рисунок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0375" y="3645024"/>
            <a:ext cx="1507166" cy="262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457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98072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ru-RU" dirty="0" smtClean="0"/>
              <a:t>13-летний </a:t>
            </a:r>
            <a:r>
              <a:rPr lang="ru-RU" dirty="0"/>
              <a:t>партизан Дубинин успел стать глазами партизанского отряда. Командир группы юных разведчиков пионер В.  Дубинин ходил на поверхность семь раз. Он выходил из каменоломен и пробирался назад практически на глазах у немецких часовых. </a:t>
            </a:r>
          </a:p>
          <a:p>
            <a:pPr algn="just"/>
            <a:r>
              <a:rPr lang="ru-RU" dirty="0"/>
              <a:t>          Уже после освобождения Керчи  4 января 1942 г. Володя вызвался помогать сапёрам при разминировании подходов к каменоломням. От взрыва мины погибли сапёр и помогавший ему Володя Дубинин.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64491" y="147990"/>
            <a:ext cx="3252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Володя Дубинин</a:t>
            </a:r>
            <a:endParaRPr lang="ru-RU" sz="3200" dirty="0"/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3608" y="4212381"/>
            <a:ext cx="1081088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Картинки по запросу володя дубинин 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9516"/>
            <a:ext cx="2376264" cy="305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32656"/>
            <a:ext cx="2520950" cy="366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179337" y="1340768"/>
            <a:ext cx="51118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endParaRPr lang="en-US" dirty="0" smtClean="0">
              <a:solidFill>
                <a:srgbClr val="000000"/>
              </a:solidFill>
            </a:endParaRPr>
          </a:p>
          <a:p>
            <a:pPr algn="just" eaLnBrk="0" hangingPunct="0"/>
            <a:r>
              <a:rPr lang="ru-RU" dirty="0" smtClean="0">
                <a:solidFill>
                  <a:srgbClr val="000000"/>
                </a:solidFill>
              </a:rPr>
              <a:t>Освобождение </a:t>
            </a:r>
            <a:r>
              <a:rPr lang="ru-RU" dirty="0">
                <a:solidFill>
                  <a:srgbClr val="000000"/>
                </a:solidFill>
              </a:rPr>
              <a:t>военнопленных было для всех главной задачей для Минского подполья. Несколько раз Володя был ранен. </a:t>
            </a:r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Однажды, по поддельным документам, они вывезли целый грузовик с военнопленными к партизанам. </a:t>
            </a:r>
            <a:endParaRPr lang="ru-RU" dirty="0"/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Их выдал свой. Володю арестовали полицаи.</a:t>
            </a:r>
            <a:endParaRPr lang="ru-RU" dirty="0"/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Допросы, пытки. Болит все тело, знобит, нет сил подняться с холодного каменного пола. Но он ничего не рассказал фашистам.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420835"/>
            <a:ext cx="40547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Володя Щербацевич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4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" y="-24148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7927" y="999540"/>
            <a:ext cx="19442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112" y="1098710"/>
            <a:ext cx="1944216" cy="234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323364"/>
            <a:ext cx="25713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Кобер Шура.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36847" y="277787"/>
            <a:ext cx="2835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Хоменко Витя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1019" y="4581128"/>
            <a:ext cx="7632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/>
              <a:t> </a:t>
            </a:r>
            <a:r>
              <a:rPr lang="ru-RU" dirty="0"/>
              <a:t>Однажды оборвалась связь с Москвой испортился подпольный радио - датчик. Друзей послали до линии фронта с секретными донесениями. Дорога туда – не одна сотня километров. Дошли. Обратно вернулись с радиопередатчиком и радисткой. </a:t>
            </a:r>
          </a:p>
          <a:p>
            <a:pPr algn="just"/>
            <a:r>
              <a:rPr lang="ru-RU" dirty="0"/>
              <a:t>          Холодной ноябрьской ночью 1942 года Шуру и Витю арестовали.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56985" y="2420888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98984" y="246404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163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17974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5536" y="548680"/>
            <a:ext cx="2721545" cy="325476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79912" y="105273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ru-RU" dirty="0" smtClean="0"/>
              <a:t>Участник </a:t>
            </a:r>
            <a:r>
              <a:rPr lang="ru-RU" dirty="0"/>
              <a:t>партизанского движения, действующего в Севастополе. </a:t>
            </a:r>
          </a:p>
          <a:p>
            <a:pPr algn="just"/>
            <a:r>
              <a:rPr lang="ru-RU" dirty="0"/>
              <a:t>          Любил стихи и часто читал боевым товарищам Маяковского. Сам сочинял заметки и статьи в рукописную газету-листовку «Окопная правда». </a:t>
            </a:r>
          </a:p>
          <a:p>
            <a:pPr algn="just"/>
            <a:r>
              <a:rPr lang="ru-RU" dirty="0"/>
              <a:t>          В июле 1942 года Валерий вместе с горсткой храбрецов-разведчиков морской пехоты, отражая атаку противника и прикрывая отход воинских частей из Севастополя, героически погибает, бросив связку гранат под наступающий танк.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4894552"/>
            <a:ext cx="143986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63888" y="364014"/>
            <a:ext cx="38929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Валера Волков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1474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09484" y="188640"/>
            <a:ext cx="2908300" cy="37576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19872" y="83747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ru-RU" dirty="0" smtClean="0"/>
              <a:t>Был </a:t>
            </a:r>
            <a:r>
              <a:rPr lang="ru-RU" dirty="0"/>
              <a:t>разведчиком и связным, а впоследствии - подрывником. </a:t>
            </a:r>
          </a:p>
          <a:p>
            <a:pPr algn="just"/>
            <a:r>
              <a:rPr lang="ru-RU" dirty="0"/>
              <a:t>           Партизаны поручили Васе серьезное дело: стать разведчиком в логове врага. В штабе фашистов он топит печи, колет дрова, а сам присматривается, запоминает, передает партизанам сведения. </a:t>
            </a:r>
          </a:p>
          <a:p>
            <a:pPr algn="just"/>
            <a:r>
              <a:rPr lang="ru-RU" dirty="0"/>
              <a:t>          Пустил под откос 16 эшелонов с гитлеровскими солдатами и военной техникой, вывел из строя 10 паровозов, уничтожил лично около 400 гитлеровцев.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35905" y="246429"/>
            <a:ext cx="2832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Коробко Вася.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3941" y="4581127"/>
            <a:ext cx="8731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7066" y="4628751"/>
            <a:ext cx="12954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9776" y="4651298"/>
            <a:ext cx="10366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9126" y="4761307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24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88AAF79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570639"/>
            <a:ext cx="2542124" cy="366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491880" y="98072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Вместе </a:t>
            </a:r>
            <a:r>
              <a:rPr lang="ru-RU" dirty="0"/>
              <a:t>с мамой Саша укрывал бойцов, бежавших из плена, ухаживал за ранеными красноармейцами и все время рвался в настоящий бой. </a:t>
            </a:r>
          </a:p>
          <a:p>
            <a:pPr algn="just"/>
            <a:r>
              <a:rPr lang="ru-RU" dirty="0"/>
              <a:t>          Он и дал врагу этот настоящий бой. Неподалеку  от  деревни  был аэродром, с которого в небо взлетали немецкие самолеты. Укрывшись поблизости с ручным пулеметом в руках, Саша ждал... И когда «мессер-шмитт» поднялся в воздух, набирая высоту, Саша расстрелял его пулеметными очередями. </a:t>
            </a:r>
          </a:p>
          <a:p>
            <a:pPr algn="just"/>
            <a:r>
              <a:rPr lang="ru-RU" dirty="0"/>
              <a:t>          Гитлеровцы выследили юного патриота и схватили.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69294" y="332656"/>
            <a:ext cx="3616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Саша Кондратьев.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4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3528" y="540660"/>
            <a:ext cx="3035300" cy="28797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1999" y="598449"/>
            <a:ext cx="30913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Лара Михеенко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19675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US" dirty="0" smtClean="0"/>
          </a:p>
          <a:p>
            <a:pPr algn="just"/>
            <a:r>
              <a:rPr lang="ru-RU" dirty="0" smtClean="0"/>
              <a:t>В </a:t>
            </a:r>
            <a:r>
              <a:rPr lang="ru-RU" dirty="0"/>
              <a:t>августе 1943 г. Лара наравне со взрослыми принимает участие в подрыве одного из мостов через реку Дрисса. </a:t>
            </a:r>
          </a:p>
          <a:p>
            <a:pPr algn="just"/>
            <a:r>
              <a:rPr lang="ru-RU" dirty="0"/>
              <a:t>          В начале ноября 1943 года Лару арестовали. В пальто у Лары была ручная осколочная граната, которой она решила воспользоваться. Однако брошенная девушкой в патрульных граната по непонятной причине не взорвалась</a:t>
            </a: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115" y="4149725"/>
            <a:ext cx="1008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23915" y="4770834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835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" y="88441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76672"/>
            <a:ext cx="25146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910136" y="1417557"/>
            <a:ext cx="60486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Войну с немецко-фашистскими захватчиками он начал 9-летним. 2 года Тихон помогал  распространять листовки, выпускаемые подпольной типографией его отца.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22 января 1944 года в деревне снова появились каратели.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</a:rPr>
              <a:t>         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lang="ru-RU" dirty="0" smtClean="0">
                <a:ea typeface="Calibri" pitchFamily="34" charset="0"/>
              </a:rPr>
              <a:t>Т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ы,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сказали Тихону, 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укажешь нам путь к партизанам</a:t>
            </a:r>
            <a:r>
              <a:rPr lang="ru-RU" dirty="0" smtClean="0"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Мальчик привёл врагов к запорошенному снегом болоту. Большинство фашистов поглотила трясина.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ea typeface="Calibri" pitchFamily="34" charset="0"/>
              </a:rPr>
              <a:t>         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Гитлеровцы застрелили 11-летнего мальчугана.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10477" y="534461"/>
            <a:ext cx="2566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Тихон Баран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3205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62339083"/>
              </p:ext>
            </p:extLst>
          </p:nvPr>
        </p:nvGraphicFramePr>
        <p:xfrm>
          <a:off x="467544" y="584200"/>
          <a:ext cx="430016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1" y="8823"/>
            <a:ext cx="9144000" cy="684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http://rpp.nashaucheba.ru/pars_docs/refs/113/112763/img4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3" t="20772" r="10502" b="4589"/>
          <a:stretch/>
        </p:blipFill>
        <p:spPr bwMode="auto">
          <a:xfrm>
            <a:off x="468435" y="297485"/>
            <a:ext cx="4896544" cy="61926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24128" y="1052736"/>
            <a:ext cx="28083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ru-RU" sz="2800" dirty="0"/>
              <a:t>22 июня 1941 г. </a:t>
            </a:r>
          </a:p>
          <a:p>
            <a:pPr algn="ctr">
              <a:buFont typeface="Arial" charset="0"/>
              <a:buNone/>
            </a:pPr>
            <a:r>
              <a:rPr lang="ru-RU" sz="2800" dirty="0"/>
              <a:t>На нашу Родину вероломно напал злой и сильный враг – фашистская Германия.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37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1" descr="C:\Users\общий\Documents\ПИОНЕРЫ ГЕРОИ\young_cruisers_redcaucasus_sevastopol_1944_1.7zuzbp0a0gcosko0k0400gwk4.ejcuplo1l0oo0sk8c40s8osc4.th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63294"/>
            <a:ext cx="2952328" cy="439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63888" y="1133945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endParaRPr lang="en-US" dirty="0" smtClean="0"/>
          </a:p>
          <a:p>
            <a:pPr algn="just" eaLnBrk="0" hangingPunct="0"/>
            <a:r>
              <a:rPr lang="ru-RU" dirty="0" smtClean="0"/>
              <a:t>Нёс </a:t>
            </a:r>
            <a:r>
              <a:rPr lang="ru-RU" dirty="0"/>
              <a:t>службу на корабле. </a:t>
            </a:r>
          </a:p>
          <a:p>
            <a:pPr algn="just" eaLnBrk="0" hangingPunct="0"/>
            <a:r>
              <a:rPr lang="ru-RU" dirty="0"/>
              <a:t>          На борту корабля Боря подает зенитчикам тяжелые обоймы со снарядами - одну за другой, не зная усталости, не ведая страха, а в промежутках между сражениями помогает раненым, ухаживает за ними. </a:t>
            </a:r>
          </a:p>
          <a:p>
            <a:pPr algn="just" eaLnBrk="0" hangingPunct="0"/>
            <a:r>
              <a:rPr lang="ru-RU" dirty="0"/>
              <a:t>          Более 2-х героических лет провел Боря на море, на военном корабле, сражаясь с фашистами за свободу нашей Родины. </a:t>
            </a: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941168"/>
            <a:ext cx="14954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203848" y="5349556"/>
            <a:ext cx="1617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Остался жив!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38619" y="476672"/>
            <a:ext cx="29310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Боря Кулешин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41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нна\Desktop\галя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539552" y="298044"/>
            <a:ext cx="3211551" cy="312234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211960" y="1340768"/>
            <a:ext cx="4572000" cy="38779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/>
              <a:t> </a:t>
            </a:r>
            <a:endParaRPr lang="en-US" sz="1200" dirty="0" smtClean="0"/>
          </a:p>
          <a:p>
            <a:pPr algn="just"/>
            <a:r>
              <a:rPr lang="ru-RU" dirty="0" smtClean="0"/>
              <a:t>Юная </a:t>
            </a:r>
            <a:r>
              <a:rPr lang="ru-RU" dirty="0"/>
              <a:t>связная приносила от партизан задания своей вожатой, а ее донесения переправляла в отряд вместе с хлебом, картошкой, продуктами, которые доставали с большим трудом. </a:t>
            </a:r>
          </a:p>
          <a:p>
            <a:pPr algn="just"/>
            <a:r>
              <a:rPr lang="ru-RU" dirty="0"/>
              <a:t>          Вместе с подругами Галя писала листовки и ночью разбрасывала их по поселку. </a:t>
            </a:r>
          </a:p>
          <a:p>
            <a:pPr algn="just"/>
            <a:r>
              <a:rPr lang="ru-RU" dirty="0"/>
              <a:t>          Фашисты выследили, схватили юных подпольщиков. Два месяца держали в гестапо. Жестоко избив, бросали в камеру, а утром снова выводили на допрос. Ничего не сказала врагу Галя, никого не выдала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835647" y="476672"/>
            <a:ext cx="28265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Галя Комлева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3350" y="4221087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622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3527" y="382218"/>
            <a:ext cx="2601912" cy="324008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80630" y="1243421"/>
            <a:ext cx="580060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/>
            <a:endParaRPr lang="en-US" dirty="0" smtClean="0"/>
          </a:p>
          <a:p>
            <a:pPr algn="just" eaLnBrk="0" hangingPunct="0"/>
            <a:r>
              <a:rPr lang="ru-RU" dirty="0" smtClean="0"/>
              <a:t>В </a:t>
            </a:r>
            <a:r>
              <a:rPr lang="ru-RU" dirty="0"/>
              <a:t>д. Горы расположился карательный отряд, все подступы перекрыты, даже самым опытным разведчикам не пробраться. Вызвалась пойти Нина. Фашисты не обращали внимания на продрогшую, усталую девочку с торбой, а от её внимания ничто не укрылось - ни штаб, ни склад горючего, ни расположение часовых. Взлетели в ту ночь на воздух фашистские склады, вспыхнул штаб, пали каратели, сражённые яростным огнём.</a:t>
            </a:r>
          </a:p>
          <a:p>
            <a:pPr algn="just" eaLnBrk="0" hangingPunct="0"/>
            <a:r>
              <a:rPr lang="ru-RU" dirty="0"/>
              <a:t>         Однажды Нина ушла на задание и не вернулась. </a:t>
            </a:r>
          </a:p>
        </p:txBody>
      </p:sp>
      <p:pic>
        <p:nvPicPr>
          <p:cNvPr id="5" name="Рисунок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D6D6D6"/>
              </a:clrFrom>
              <a:clrTo>
                <a:srgbClr val="D6D6D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984" y="4077072"/>
            <a:ext cx="1506736" cy="262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5439" y="4468297"/>
            <a:ext cx="1466454" cy="159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37421" y="395372"/>
            <a:ext cx="34588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Нина Куковерова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7750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эдик жмайло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3528" y="620687"/>
            <a:ext cx="2536825" cy="34575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63888" y="1308357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/>
              <a:t> </a:t>
            </a:r>
            <a:endParaRPr lang="en-US" dirty="0" smtClean="0"/>
          </a:p>
          <a:p>
            <a:pPr algn="just"/>
            <a:r>
              <a:rPr lang="ru-RU" dirty="0" smtClean="0"/>
              <a:t>Эдик </a:t>
            </a:r>
            <a:r>
              <a:rPr lang="ru-RU" dirty="0"/>
              <a:t>решил сбежать на фронт.  Шестьдесят дней он тайно пробирался на фронт. </a:t>
            </a:r>
          </a:p>
          <a:p>
            <a:pPr algn="just"/>
            <a:r>
              <a:rPr lang="ru-RU" dirty="0"/>
              <a:t>          После долгих уговоров началась его служба в армии. Эдик был связным, доставлял пакеты из штаба, помогал тянуть кабель и устанавливать связь, ухаживал за ранеными лошадьми, вместе со всеми строил блиндажи. И главное - учился стрелять. </a:t>
            </a:r>
          </a:p>
          <a:p>
            <a:pPr algn="just"/>
            <a:r>
              <a:rPr lang="ru-RU" dirty="0"/>
              <a:t>          Вскоре Эдика перевели в подразделение по охране знамени дивизии и присвоили звание ефрейтора. </a:t>
            </a:r>
          </a:p>
          <a:p>
            <a:pPr algn="just"/>
            <a:r>
              <a:rPr lang="ru-RU" dirty="0"/>
              <a:t>          6 февраля 1945 г. мальчик геройски погиб, защищая боевое знамя дивизии от просочившихся в тыл гитлеровцев.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78610" y="475703"/>
            <a:ext cx="4104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Эдик Жмайлов.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43446" y="4212649"/>
            <a:ext cx="1296987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35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7" descr="Пионер-герой Люся ГЕРАСИМЕНК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7544" y="403600"/>
            <a:ext cx="2453105" cy="30963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67944" y="1158227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200" dirty="0"/>
              <a:t> </a:t>
            </a:r>
            <a:endParaRPr lang="en-US" sz="1200" dirty="0" smtClean="0"/>
          </a:p>
          <a:p>
            <a:pPr algn="just"/>
            <a:r>
              <a:rPr lang="ru-RU" dirty="0" smtClean="0"/>
              <a:t>Люся</a:t>
            </a:r>
            <a:r>
              <a:rPr lang="ru-RU" dirty="0"/>
              <a:t>, которой было тогда 11 лет, активно </a:t>
            </a:r>
            <a:endParaRPr lang="en-US" dirty="0" smtClean="0"/>
          </a:p>
          <a:p>
            <a:pPr algn="just"/>
            <a:r>
              <a:rPr lang="ru-RU" dirty="0" smtClean="0"/>
              <a:t>помогала </a:t>
            </a:r>
            <a:r>
              <a:rPr lang="ru-RU" dirty="0"/>
              <a:t>отцу-подпольщику. Когда у них на квартире шло совещание подпольщиков, Люся дежурила во дворе. Заметив подозрительного человека, она начинала громко петь простую песенку «Баба сеяла горох». Это был сигнал: услышав его, подпольщики либо расходились, либо, накрыв на стол, изображали семейное торжество. Смелость и находчивость не раз выручали Люсю. </a:t>
            </a:r>
          </a:p>
          <a:p>
            <a:pPr algn="just"/>
            <a:r>
              <a:rPr lang="ru-RU" dirty="0"/>
              <a:t>          В октябре 1942 г. была арестована вся семья Герасименко. В конце декабря был повешен отец Люси. </a:t>
            </a:r>
          </a:p>
          <a:p>
            <a:pPr algn="just"/>
            <a:r>
              <a:rPr lang="ru-RU" dirty="0"/>
              <a:t>          Через несколько месяцев пыток  мать и дочь погибли.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403600"/>
            <a:ext cx="3817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Люся Герасименко.</a:t>
            </a:r>
          </a:p>
        </p:txBody>
      </p:sp>
    </p:spTree>
    <p:extLst>
      <p:ext uri="{BB962C8B-B14F-4D97-AF65-F5344CB8AC3E}">
        <p14:creationId xmlns:p14="http://schemas.microsoft.com/office/powerpoint/2010/main" val="105643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548680"/>
            <a:ext cx="26400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49660" y="548680"/>
            <a:ext cx="3044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200" b="1" dirty="0">
                <a:solidFill>
                  <a:srgbClr val="FF0000"/>
                </a:solidFill>
              </a:rPr>
              <a:t>Витя Коробков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394761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r>
              <a:rPr lang="ru-RU" dirty="0" smtClean="0"/>
              <a:t>Во </a:t>
            </a:r>
            <a:r>
              <a:rPr lang="ru-RU" dirty="0"/>
              <a:t>время немецкой оккупации Крыма Витя помогал своему отцу, члену городской подпольной организации. Через Витю поддерживалась связь между членами партизанских групп, скрывавшихся в местном лесу. Он собирал сведения о враге, принимал участие в печати и распространении листовок. Позже стал разведчиком 3-ей бригады Восточного объединения партизан Крыма.</a:t>
            </a:r>
            <a:r>
              <a:rPr lang="ru-RU" u="sng" dirty="0">
                <a:hlinkClick r:id="rId4"/>
              </a:rPr>
              <a:t> </a:t>
            </a:r>
            <a:endParaRPr lang="ru-RU" dirty="0"/>
          </a:p>
          <a:p>
            <a:pPr algn="just"/>
            <a:r>
              <a:rPr lang="ru-RU" dirty="0"/>
              <a:t>         В феврале 1944 г. в Феодосии отец и сын Коробковы были арестованы гестаповцами. Более двух недель их допрашивали и пытали, потом расстреляли.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213348"/>
            <a:ext cx="1176337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91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481923"/>
            <a:ext cx="3076575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95936" y="105273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endParaRPr lang="en-US" dirty="0" smtClean="0"/>
          </a:p>
          <a:p>
            <a:pPr algn="just" eaLnBrk="0" hangingPunct="0"/>
            <a:r>
              <a:rPr lang="ru-RU" dirty="0" smtClean="0"/>
              <a:t>В </a:t>
            </a:r>
            <a:r>
              <a:rPr lang="ru-RU" dirty="0"/>
              <a:t>сентябре 1941 г. во время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боя на улицах Киева Костя получил сверток, в котором обнаружил полковые знамена. Он спрятал их сначала в саду,  закопав их в землю, а с началом дождей перепрятал в заброшенном колодце.</a:t>
            </a:r>
          </a:p>
          <a:p>
            <a:pPr algn="just" eaLnBrk="0" hangingPunct="0"/>
            <a:r>
              <a:rPr lang="ru-RU" dirty="0"/>
              <a:t>          Регулярно проверяя сохранность знамён, Костя попал во внимание патруля, который отправил мальчика в Германию. Через некоторое время Костя сбежал и смог перейти линию фронта. </a:t>
            </a:r>
          </a:p>
          <a:p>
            <a:pPr algn="just" eaLnBrk="0" hangingPunct="0"/>
            <a:r>
              <a:rPr lang="ru-RU" dirty="0"/>
              <a:t>          Вернувшись в Киев Костя достал из тайника знамёна, которые уже считали утерянными, и вернул их коменданту города. 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5376" y="4106927"/>
            <a:ext cx="9779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95936" y="297257"/>
            <a:ext cx="30846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Костя Кравчук.</a:t>
            </a:r>
          </a:p>
        </p:txBody>
      </p:sp>
    </p:spTree>
    <p:extLst>
      <p:ext uri="{BB962C8B-B14F-4D97-AF65-F5344CB8AC3E}">
        <p14:creationId xmlns:p14="http://schemas.microsoft.com/office/powerpoint/2010/main" val="14330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92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47C46F1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39" y="1027663"/>
            <a:ext cx="2088232" cy="289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DE5D56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88616" y="1041630"/>
            <a:ext cx="2088232" cy="28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158358" y="1490024"/>
            <a:ext cx="28620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50049" y="1021210"/>
            <a:ext cx="2088232" cy="28965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К сожалению, фото Коли Рыжова в архивах отсутствует.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127005" y="392424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17072" y="393220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214339" y="3924241"/>
            <a:ext cx="1887766" cy="369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4993" y="5014061"/>
            <a:ext cx="8375479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dirty="0"/>
              <a:t>Друзья активно помогали партизанскому движению в  Ленинградской области. Собирали  продовольствие, оружие  и передавали его партизанам, выводили из окружения бойцов Красной Армии. </a:t>
            </a:r>
          </a:p>
          <a:p>
            <a:pPr algn="just">
              <a:lnSpc>
                <a:spcPct val="90000"/>
              </a:lnSpc>
              <a:defRPr/>
            </a:pPr>
            <a:r>
              <a:rPr lang="ru-RU" dirty="0"/>
              <a:t>          По заданию партизанского командира мальчики пробрались к гитлеровскому аэродрому и, подавая световые сигналы, вывели на цель наши бомбардировщики. Самолеты врага были уничтожены.                  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4605" y="332656"/>
            <a:ext cx="2958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Маркс Кротов.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106596" y="332655"/>
            <a:ext cx="31196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Альберт Купша</a:t>
            </a:r>
            <a:endParaRPr lang="ru-RU" sz="3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97732" y="332654"/>
            <a:ext cx="2595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Коля Рыжов.</a:t>
            </a:r>
          </a:p>
        </p:txBody>
      </p:sp>
    </p:spTree>
    <p:extLst>
      <p:ext uri="{BB962C8B-B14F-4D97-AF65-F5344CB8AC3E}">
        <p14:creationId xmlns:p14="http://schemas.microsoft.com/office/powerpoint/2010/main" val="6422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76672"/>
            <a:ext cx="2700338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707904" y="836712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endParaRPr lang="en-US" dirty="0" smtClean="0"/>
          </a:p>
          <a:p>
            <a:pPr algn="just" eaLnBrk="0" hangingPunct="0"/>
            <a:r>
              <a:rPr lang="ru-RU" dirty="0" smtClean="0"/>
              <a:t>К </a:t>
            </a:r>
            <a:r>
              <a:rPr lang="ru-RU" dirty="0"/>
              <a:t>5 годам Муся освоил игру на скрипке настолько хорошо, что газета писала о мальчике как о вундеркинде.</a:t>
            </a:r>
            <a:r>
              <a:rPr lang="ru-RU" dirty="0">
                <a:solidFill>
                  <a:srgbClr val="000000"/>
                </a:solidFill>
              </a:rPr>
              <a:t> </a:t>
            </a:r>
            <a:endParaRPr lang="ru-RU" dirty="0"/>
          </a:p>
          <a:p>
            <a:pPr algn="just" eaLnBrk="0" hangingPunct="0"/>
            <a:r>
              <a:rPr lang="ru-RU" dirty="0"/>
              <a:t>          В начале войны семья Пинкензон эвакуировалась на Кубань. За отказ отца Муси работать врачом в немецкой больнице вся семья Пинкензон была брошена в тюрьму. Всех приговорили к расстрелу.  </a:t>
            </a:r>
          </a:p>
          <a:p>
            <a:pPr algn="just" eaLnBrk="0" hangingPunct="0"/>
            <a:r>
              <a:rPr lang="ru-RU" dirty="0"/>
              <a:t>          Перед расстрелом немецкий офицер разрешил Мусе в последний раз сыграть на скрипке. Он бережно достал свою скрипку и заиграл « Интернационал». В то время это была одна из главных песен страны.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01029" y="292006"/>
            <a:ext cx="33135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Муся Пинкензон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7397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548680"/>
            <a:ext cx="23590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03848" y="1296726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endParaRPr lang="en-US" dirty="0" smtClean="0">
              <a:solidFill>
                <a:srgbClr val="000000"/>
              </a:solidFill>
            </a:endParaRPr>
          </a:p>
          <a:p>
            <a:pPr algn="just" eaLnBrk="0" hangingPunct="0"/>
            <a:r>
              <a:rPr lang="ru-RU" dirty="0" smtClean="0">
                <a:solidFill>
                  <a:srgbClr val="000000"/>
                </a:solidFill>
              </a:rPr>
              <a:t>10 </a:t>
            </a:r>
            <a:r>
              <a:rPr lang="ru-RU" dirty="0">
                <a:solidFill>
                  <a:srgbClr val="000000"/>
                </a:solidFill>
              </a:rPr>
              <a:t>ноября в деревню вошли два советских танка. Ввязавшись в бой с отрядом фашистов, танкисты не заметили подбирающихся немецких солдат с гранатами и горючей жидкостью. Вдруг из-за сарая выскочила Лида и бросилась к танкистам.</a:t>
            </a:r>
            <a:endParaRPr lang="ru-RU" dirty="0"/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- Товарищи! - кричала она. - Вас окружают! Вон там, - она показала рукой на сарай, - ползут фашисты. </a:t>
            </a:r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Открыв огонь по фашистам, танки ушли в указанном Лидой направлении. </a:t>
            </a:r>
            <a:endParaRPr lang="ru-RU" dirty="0"/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Лида не успела спрятаться. Гитлеровцы схватили её и, жестоко избив, повесили в центре деревни.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64014"/>
            <a:ext cx="3144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Лида Матвеева.</a:t>
            </a:r>
          </a:p>
        </p:txBody>
      </p:sp>
    </p:spTree>
    <p:extLst>
      <p:ext uri="{BB962C8B-B14F-4D97-AF65-F5344CB8AC3E}">
        <p14:creationId xmlns:p14="http://schemas.microsoft.com/office/powerpoint/2010/main" val="18963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" y="8823"/>
            <a:ext cx="9144000" cy="684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76672"/>
            <a:ext cx="4572000" cy="54107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000" algn="just">
              <a:lnSpc>
                <a:spcPct val="120000"/>
              </a:lnSpc>
              <a:defRPr/>
            </a:pPr>
            <a:r>
              <a:rPr lang="ru-RU" dirty="0"/>
              <a:t>В тот далекий летний день 22 июня 1941 года люди занимались обычными для себя делами. Школьники готовились к выпускному вечеру. Девчонки строили шалаши и играли в "дочки-матери", непоседливые мальчишки скакали верхом на деревянных лошадках, представляя себя красноармейцами. И никто не подозревал, что и приятные хлопоты, и задорные игры, и многие жизни перечеркнет одно страшное слово – война. У целого поколения, рожденного с 1928 по 1945 год, украли детство. "Дети Великой Отечественной войны"– так называют сегодняшних 59-76-летних людей. И дело здесь не только в дате рождения. Их воспитала война.</a:t>
            </a:r>
          </a:p>
        </p:txBody>
      </p:sp>
    </p:spTree>
    <p:extLst>
      <p:ext uri="{BB962C8B-B14F-4D97-AF65-F5344CB8AC3E}">
        <p14:creationId xmlns:p14="http://schemas.microsoft.com/office/powerpoint/2010/main" val="13955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613976"/>
            <a:ext cx="287965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995936" y="83671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hangingPunct="0"/>
            <a:endParaRPr lang="en-US" dirty="0" smtClean="0">
              <a:solidFill>
                <a:srgbClr val="000000"/>
              </a:solidFill>
            </a:endParaRPr>
          </a:p>
          <a:p>
            <a:pPr algn="just" eaLnBrk="0" hangingPunct="0"/>
            <a:r>
              <a:rPr lang="ru-RU" dirty="0" smtClean="0">
                <a:solidFill>
                  <a:srgbClr val="000000"/>
                </a:solidFill>
              </a:rPr>
              <a:t>Когда </a:t>
            </a:r>
            <a:r>
              <a:rPr lang="ru-RU" dirty="0">
                <a:solidFill>
                  <a:srgbClr val="000000"/>
                </a:solidFill>
              </a:rPr>
              <a:t>началась война, Витя ходил в госпитали, помогал раненым. А весной 1942 го да сбежал на фронт. Но в одном из боев Витю ранило в ногу. Прямо после госпиталя его отправили домой.</a:t>
            </a:r>
            <a:endParaRPr lang="ru-RU" dirty="0"/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Осенью 1942 в Новороссийске шли ожесточенные бои. Вместе с пулеметчиками Витя  засел в старинной башне высокого дома, в котором жил. Погибли все, кроме Вити. Два часа держал он oбoрону башни. Но гитлеровцам все же удалось пробраться к башне. </a:t>
            </a:r>
            <a:endParaRPr lang="ru-RU" dirty="0"/>
          </a:p>
          <a:p>
            <a:pPr algn="just" eaLnBrk="0" hangingPunct="0"/>
            <a:r>
              <a:rPr lang="ru-RU" dirty="0">
                <a:solidFill>
                  <a:srgbClr val="000000"/>
                </a:solidFill>
              </a:rPr>
              <a:t>          Израненного, истекающего кровью парнишку схватили, облили горючей жидкостью, подожгли. 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933056"/>
            <a:ext cx="136815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704259" y="244644"/>
            <a:ext cx="32420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Витя Новицкий.</a:t>
            </a:r>
          </a:p>
        </p:txBody>
      </p:sp>
    </p:spTree>
    <p:extLst>
      <p:ext uri="{BB962C8B-B14F-4D97-AF65-F5344CB8AC3E}">
        <p14:creationId xmlns:p14="http://schemas.microsoft.com/office/powerpoint/2010/main" val="350135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404665"/>
            <a:ext cx="249375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23928" y="1142195"/>
            <a:ext cx="45720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1942 г. Саша поступил в Соловецкую школу юнг в роту подготовки мотористов. Ни разу моторы его торпедного катера N209 Северного флота не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подвели моряков во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 20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боевых выходов в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море.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lang="ru-RU" dirty="0">
                <a:ea typeface="Calibri" pitchFamily="34" charset="0"/>
              </a:rPr>
              <a:t>Был в жизни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юного моряка подвиг, которым вправе гордиться даже взрослый человек.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Атакуя вражеский корабль, катер Ковалева получил от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осколка снаряда пробоину коллектора. Из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разорванного кожуха била кипящая вода, мотор мог заглохнуть в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любую минуту. Тогда Ковалев закрыл пробоину своим телом. На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помощь ему подоспели другие моряки, катер сохранил ход. Но</a:t>
            </a:r>
            <a:r>
              <a:rPr lang="ru-RU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Саша погиб. </a:t>
            </a:r>
            <a:endParaRPr lang="ru-RU" dirty="0"/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6268" y="4529965"/>
            <a:ext cx="1440160" cy="138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85231" y="4571530"/>
            <a:ext cx="129614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923928" y="404665"/>
            <a:ext cx="29804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Саша Ковалев.</a:t>
            </a:r>
          </a:p>
        </p:txBody>
      </p:sp>
    </p:spTree>
    <p:extLst>
      <p:ext uri="{BB962C8B-B14F-4D97-AF65-F5344CB8AC3E}">
        <p14:creationId xmlns:p14="http://schemas.microsoft.com/office/powerpoint/2010/main" val="390352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40569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 l="3558" t="1588" r="5724" b="3119"/>
          <a:stretch>
            <a:fillRect/>
          </a:stretch>
        </p:blipFill>
        <p:spPr bwMode="auto">
          <a:xfrm>
            <a:off x="251520" y="404664"/>
            <a:ext cx="287672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009078" y="1124744"/>
            <a:ext cx="4572000" cy="441659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11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dirty="0" smtClean="0">
                <a:ea typeface="Times New Roman" pitchFamily="18" charset="0"/>
              </a:rPr>
              <a:t>Осенью </a:t>
            </a:r>
            <a:r>
              <a:rPr lang="ru-RU" dirty="0">
                <a:ea typeface="Times New Roman" pitchFamily="18" charset="0"/>
              </a:rPr>
              <a:t>1943 г. Саша сбежал из дома на фронт. Его приняли воспитанником в танковый корпус.</a:t>
            </a:r>
            <a:endParaRPr lang="ru-RU" dirty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dirty="0">
                <a:ea typeface="Times New Roman" pitchFamily="18" charset="0"/>
              </a:rPr>
              <a:t>          Необходимо было взорвать мост через реку, по которому к немцам шла боевая техника. Мост очень усиленно охранялся, к нему никак не могли даже подойти. Но Саша забрался в ящик под вагон и, проезжая по мосту, поджег бикфордов шнур, а сам выпрыгнул в реку.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dirty="0">
                <a:ea typeface="Times New Roman" pitchFamily="18" charset="0"/>
              </a:rPr>
              <a:t>          Немцы выловили из реки, пытали, но ничего не добились и распяли на деревянном кресте.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</a:pPr>
            <a:r>
              <a:rPr lang="ru-RU" dirty="0">
                <a:ea typeface="Times New Roman" pitchFamily="18" charset="0"/>
              </a:rPr>
              <a:t>          К счастью разведчики отбили своего юного друга.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878965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Когда война закончилась, юный партизан-герой носил на груди два ордена и пять медалей.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73028" y="5733256"/>
            <a:ext cx="1617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Остался жив!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90822" y="404664"/>
            <a:ext cx="3644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Саша Колесников.</a:t>
            </a:r>
          </a:p>
        </p:txBody>
      </p:sp>
    </p:spTree>
    <p:extLst>
      <p:ext uri="{BB962C8B-B14F-4D97-AF65-F5344CB8AC3E}">
        <p14:creationId xmlns:p14="http://schemas.microsoft.com/office/powerpoint/2010/main" val="229380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museum.unn.ru/contfs/journal/14/img/14108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2359"/>
            <a:ext cx="26670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764704"/>
            <a:ext cx="55446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Она </a:t>
            </a:r>
            <a:r>
              <a:rPr lang="ru-RU" b="1" dirty="0">
                <a:solidFill>
                  <a:srgbClr val="002060"/>
                </a:solidFill>
              </a:rPr>
              <a:t>жила в блокадном Ленинграде. Умирая от голода,  отдавала последние крошки хлеба другим людям, из последних сил носила песок и воду на городские чердаки, чтобы было чем тушить зажигательные бомбы.  Вела дневник, в котором рассказывала о том, как умирала от голода, холода, болезней ее семья. Последняя страничка дневника осталась недописанной.</a:t>
            </a:r>
          </a:p>
        </p:txBody>
      </p:sp>
      <p:pic>
        <p:nvPicPr>
          <p:cNvPr id="5" name="Picture 2" descr="http://900igr.net/datas/istorija/Blokadnyj-Leningrad/0014-014-Tanja-Savicheva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8" r="939"/>
          <a:stretch/>
        </p:blipFill>
        <p:spPr bwMode="auto">
          <a:xfrm>
            <a:off x="276351" y="3520319"/>
            <a:ext cx="8627601" cy="3384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563888" y="174729"/>
            <a:ext cx="2749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Таня Савичева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3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64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tihi.ru/pics/2014/02/10/113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8748464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Картинки по запросу таня савичева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87"/>
          <a:stretch/>
        </p:blipFill>
        <p:spPr bwMode="auto">
          <a:xfrm>
            <a:off x="827584" y="548680"/>
            <a:ext cx="7776863" cy="8640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77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8686" y="659011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  <a:cs typeface="Times New Roman" pitchFamily="18" charset="0"/>
              </a:rPr>
              <a:t>.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646970"/>
            <a:ext cx="60486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Разве погибнуть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Ты  нам завещала,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Родина?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Жизнь обещала,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Любовь обещала,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Родина!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Разве для смерти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Рождаются дети,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Родина?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Разве хотела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Ты нашей смерти,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Arial" pitchFamily="34" charset="0"/>
              </a:rPr>
              <a:t>Родина?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82143"/>
            <a:ext cx="161297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27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48" y="28023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12" descr="002.jpg"/>
          <p:cNvPicPr>
            <a:picLocks noChangeAspect="1"/>
          </p:cNvPicPr>
          <p:nvPr/>
        </p:nvPicPr>
        <p:blipFill>
          <a:blip r:embed="rId3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66" b="10416"/>
          <a:stretch>
            <a:fillRect/>
          </a:stretch>
        </p:blipFill>
        <p:spPr bwMode="auto">
          <a:xfrm>
            <a:off x="251520" y="155225"/>
            <a:ext cx="200365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09356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Аркадий Каманин       Леня Голиков           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        </a:t>
            </a:r>
            <a:r>
              <a:rPr lang="ru-RU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Валя Зенкина                  Марат Казей</a:t>
            </a:r>
          </a:p>
          <a:p>
            <a:pPr>
              <a:defRPr/>
            </a:pPr>
            <a:endParaRPr lang="ru-RU" i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Рисунок 13" descr="009.jpg"/>
          <p:cNvPicPr>
            <a:picLocks noChangeAspect="1"/>
          </p:cNvPicPr>
          <p:nvPr/>
        </p:nvPicPr>
        <p:blipFill>
          <a:blip r:embed="rId4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2" r="870" b="13541"/>
          <a:stretch>
            <a:fillRect/>
          </a:stretch>
        </p:blipFill>
        <p:spPr bwMode="auto">
          <a:xfrm>
            <a:off x="2401710" y="207613"/>
            <a:ext cx="1927044" cy="19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4" descr="00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5" r="1041" b="13541"/>
          <a:stretch>
            <a:fillRect/>
          </a:stretch>
        </p:blipFill>
        <p:spPr bwMode="auto">
          <a:xfrm>
            <a:off x="4591769" y="145407"/>
            <a:ext cx="2079624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7" descr="011.jpg"/>
          <p:cNvPicPr>
            <a:picLocks noChangeAspect="1"/>
          </p:cNvPicPr>
          <p:nvPr/>
        </p:nvPicPr>
        <p:blipFill>
          <a:blip r:embed="rId6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" t="10432" r="2324" b="13541"/>
          <a:stretch>
            <a:fillRect/>
          </a:stretch>
        </p:blipFill>
        <p:spPr bwMode="auto">
          <a:xfrm>
            <a:off x="6876256" y="175863"/>
            <a:ext cx="2005012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4356240"/>
            <a:ext cx="8964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Зина Портнова   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 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Володя Казначеев        Лида Вашкевич             Юта Бондаровская</a:t>
            </a:r>
          </a:p>
        </p:txBody>
      </p:sp>
      <p:pic>
        <p:nvPicPr>
          <p:cNvPr id="10" name="Рисунок 15" descr="012.jpg"/>
          <p:cNvPicPr>
            <a:picLocks noChangeAspect="1"/>
          </p:cNvPicPr>
          <p:nvPr/>
        </p:nvPicPr>
        <p:blipFill>
          <a:blip r:embed="rId7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61" b="12500"/>
          <a:stretch>
            <a:fillRect/>
          </a:stretch>
        </p:blipFill>
        <p:spPr bwMode="auto">
          <a:xfrm>
            <a:off x="110911" y="2404378"/>
            <a:ext cx="200025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6" descr="volodja.jpg"/>
          <p:cNvPicPr>
            <a:picLocks noChangeAspect="1"/>
          </p:cNvPicPr>
          <p:nvPr/>
        </p:nvPicPr>
        <p:blipFill>
          <a:blip r:embed="rId8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1" t="10474" r="1923" b="16814"/>
          <a:stretch>
            <a:fillRect/>
          </a:stretch>
        </p:blipFill>
        <p:spPr bwMode="auto">
          <a:xfrm>
            <a:off x="2428875" y="2404378"/>
            <a:ext cx="1927044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molodguard.ru/lid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3918" r="2174" b="18040"/>
          <a:stretch>
            <a:fillRect/>
          </a:stretch>
        </p:blipFill>
        <p:spPr bwMode="auto">
          <a:xfrm>
            <a:off x="4564498" y="2508376"/>
            <a:ext cx="20891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http://www.molodguard.ru/00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16632"/>
          <a:stretch>
            <a:fillRect/>
          </a:stretch>
        </p:blipFill>
        <p:spPr>
          <a:xfrm>
            <a:off x="7016761" y="2484563"/>
            <a:ext cx="2005012" cy="1932912"/>
          </a:xfrm>
          <a:prstGeom prst="rect">
            <a:avLst/>
          </a:prstGeom>
          <a:noFill/>
        </p:spPr>
      </p:pic>
      <p:pic>
        <p:nvPicPr>
          <p:cNvPr id="14" name="Picture 2" descr="Картинка 1 из 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11" y="4736473"/>
            <a:ext cx="1973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http://www.molodguard.ru/00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3" b="11993"/>
          <a:stretch>
            <a:fillRect/>
          </a:stretch>
        </p:blipFill>
        <p:spPr bwMode="auto">
          <a:xfrm>
            <a:off x="2503989" y="4706311"/>
            <a:ext cx="1851929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www.molodguard.ru/00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0" b="13541"/>
          <a:stretch>
            <a:fillRect/>
          </a:stretch>
        </p:blipFill>
        <p:spPr bwMode="auto">
          <a:xfrm>
            <a:off x="4588591" y="4706311"/>
            <a:ext cx="2079624" cy="183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http://www.molodguard.ru/lars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" t="10825" r="2174" b="18040"/>
          <a:stretch>
            <a:fillRect/>
          </a:stretch>
        </p:blipFill>
        <p:spPr bwMode="auto">
          <a:xfrm>
            <a:off x="7016761" y="4757904"/>
            <a:ext cx="2005012" cy="1850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9769" y="654429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Надя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Богданова               Вася Коробко                 Саша  Бородулин           Лара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Михеенко</a:t>
            </a: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8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56" y="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molodguard.ru/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7" b="14948"/>
          <a:stretch>
            <a:fillRect/>
          </a:stretch>
        </p:blipFill>
        <p:spPr bwMode="auto">
          <a:xfrm>
            <a:off x="2421744" y="212154"/>
            <a:ext cx="1975076" cy="19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www.molodguard.ru/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3" r="1871" b="13539"/>
          <a:stretch>
            <a:fillRect/>
          </a:stretch>
        </p:blipFill>
        <p:spPr bwMode="auto">
          <a:xfrm>
            <a:off x="298472" y="190914"/>
            <a:ext cx="1975076" cy="189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www.molodguard.ru/gal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13780" r="3128" b="16632"/>
          <a:stretch>
            <a:fillRect/>
          </a:stretch>
        </p:blipFill>
        <p:spPr bwMode="auto">
          <a:xfrm>
            <a:off x="4665975" y="196772"/>
            <a:ext cx="1944688" cy="19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actualhistory.ru/app/var/pub/files/68/pioneers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22" y="227538"/>
            <a:ext cx="1920668" cy="189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8054" y="2120451"/>
            <a:ext cx="91336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Витя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Хоменко                  Костя Кравчук             Г аля Комлева               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Валя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Котик </a:t>
            </a:r>
          </a:p>
        </p:txBody>
      </p:sp>
      <p:pic>
        <p:nvPicPr>
          <p:cNvPr id="8" name="Picture 2" descr="http://papavlad.ucoz.ru/_ld/1/841407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6" y="2416963"/>
            <a:ext cx="2023386" cy="189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player.myshared.ru/336474/data/images/img8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744" y="2404954"/>
            <a:ext cx="1975076" cy="190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zateevo.ru/userfiles/image/Deti_geroi/musya_penkenz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811" y="2416963"/>
            <a:ext cx="1997552" cy="190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Дети, защитники нашей Родины в годы Великой Отечественной войны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723" y="2444983"/>
            <a:ext cx="1920668" cy="186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98687" y="4350735"/>
            <a:ext cx="8742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Толя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Шумов                   Люся ГЕРАСИМЕНКО        Мусик Пинкензон        Нина Куковерова  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3" name="Picture 12" descr="Дети, защитники нашей Родины в годы Великой Отечественной войны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6" y="4670992"/>
            <a:ext cx="1970190" cy="189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Дети, защитники нашей Родины в годы Великой Отечественной войны.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84" b="24474"/>
          <a:stretch/>
        </p:blipFill>
        <p:spPr bwMode="auto">
          <a:xfrm>
            <a:off x="2421744" y="4705588"/>
            <a:ext cx="1975076" cy="1857041"/>
          </a:xfrm>
          <a:prstGeom prst="rect">
            <a:avLst/>
          </a:prstGeom>
          <a:noFill/>
          <a:ln w="9525" cap="flat" cmpd="sng" algn="ctr">
            <a:solidFill>
              <a:srgbClr val="4F81BD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Дети, защитники нашей Родины в годы Великой Отечественной войны."/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90" b="26772"/>
          <a:stretch/>
        </p:blipFill>
        <p:spPr bwMode="auto">
          <a:xfrm>
            <a:off x="4665975" y="4729564"/>
            <a:ext cx="1992852" cy="18821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Дети, защитники нашей Родины в годы Великой Отечественной войны.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477" y="4705588"/>
            <a:ext cx="1888913" cy="18821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394515" y="6473204"/>
            <a:ext cx="8542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Боря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Царико           Саша Ковалев                   Шура Кобер                    Валера 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Волков</a:t>
            </a:r>
          </a:p>
          <a:p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5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1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3405" y="1099958"/>
            <a:ext cx="69127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щадя себя в огне войны,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жалея сил во имя Родины,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Дети героической страны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Были настоящими героями!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lang="ru-RU" sz="3200" b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i="1" kern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3200" b="1" i="1" kern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Роберт Рождественский </a:t>
            </a:r>
            <a:endParaRPr lang="ru-RU" sz="3200" b="1" i="1" kern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2515" y="213414"/>
            <a:ext cx="161297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483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83187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sz="2400" dirty="0"/>
          </a:p>
        </p:txBody>
      </p:sp>
      <p:pic>
        <p:nvPicPr>
          <p:cNvPr id="7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" y="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46400" y="798685"/>
            <a:ext cx="66967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Юные безусые герои,</a:t>
            </a:r>
          </a:p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Юными остались вы навек.</a:t>
            </a:r>
          </a:p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Перед вашим вдруг ожившим строем</a:t>
            </a:r>
          </a:p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стоим, не поднимая век.</a:t>
            </a:r>
          </a:p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Боль и гнев сейчас тому причиной,</a:t>
            </a:r>
          </a:p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Благодарность вечная вам всем,</a:t>
            </a:r>
          </a:p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Маленькие стойкие мужчины,</a:t>
            </a:r>
          </a:p>
          <a:p>
            <a:pPr algn="ctr"/>
            <a:r>
              <a:rPr lang="ru-RU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Девочки, достойные поэм.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15801"/>
            <a:ext cx="1612979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56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июньский зака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04664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Июнь. Клонился к вечеру закат.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И теплой ночи разливалось море.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И раздавался звонкий смех ребят,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Не знающих, не ведающих горя.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Июнь! Тогда еще не знали мы,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Со школьных вечеров домой шагая,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Что завтра будет первый день войны,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  <a:latin typeface="Calibri" pitchFamily="34" charset="0"/>
              </a:rPr>
              <a:t>А кончится она лишь в сорок пятом, в мае.</a:t>
            </a:r>
          </a:p>
        </p:txBody>
      </p:sp>
    </p:spTree>
    <p:extLst>
      <p:ext uri="{BB962C8B-B14F-4D97-AF65-F5344CB8AC3E}">
        <p14:creationId xmlns:p14="http://schemas.microsoft.com/office/powerpoint/2010/main" val="346610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07714341"/>
              </p:ext>
            </p:extLst>
          </p:nvPr>
        </p:nvGraphicFramePr>
        <p:xfrm>
          <a:off x="467544" y="584200"/>
          <a:ext cx="430016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28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04664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8 февраля</a:t>
            </a:r>
          </a:p>
          <a:p>
            <a:pPr algn="ctr"/>
            <a:r>
              <a:rPr lang="ru-RU" sz="2800" dirty="0">
                <a:solidFill>
                  <a:srgbClr val="B00000"/>
                </a:solidFill>
              </a:rPr>
              <a:t>День юного героя-антифашиста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1524" y="1772816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Памяти юных- мальчиков и девочек всех стран, тех, кто боролся и умирал за свободу, равенство и счастье людей, посвящается день 8 февраля. </a:t>
            </a:r>
          </a:p>
          <a:p>
            <a:r>
              <a:rPr lang="ru-RU" dirty="0"/>
              <a:t>          Их много погибло в борьбе. Многие остались живы и встретили Победную весну 1945 года. Имена у них разные, но их судьбы похожи – всё, что они делали, они делали ради освобождения своей страны от фашистских захватчиков. </a:t>
            </a:r>
          </a:p>
        </p:txBody>
      </p:sp>
      <p:pic>
        <p:nvPicPr>
          <p:cNvPr id="6" name="Рисунок 8" descr="C:\Documents and Settings\iddqd\My documents\Мои рисунки\pioner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258888" y="4508500"/>
            <a:ext cx="65532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810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2004839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5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782" y="-17419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579" y="157764"/>
            <a:ext cx="8964488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Пионеры Герои </a:t>
            </a:r>
          </a:p>
          <a:p>
            <a:r>
              <a:rPr lang="ru-RU" dirty="0">
                <a:latin typeface="Calibri" pitchFamily="34" charset="0"/>
              </a:rPr>
              <a:t/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     </a:t>
            </a:r>
            <a:r>
              <a:rPr lang="ru-RU" i="1" dirty="0">
                <a:latin typeface="Calibri" pitchFamily="34" charset="0"/>
              </a:rPr>
              <a:t> </a:t>
            </a:r>
            <a:r>
              <a:rPr lang="ru-RU" dirty="0">
                <a:latin typeface="Calibri" pitchFamily="34" charset="0"/>
              </a:rPr>
              <a:t>До войны это были самые обыкновенные мальчишки и девчонки. Учились, помогали старшим, играли, бегали-прыгали, разбивали носы и коленки. Их имена знали только родные, одноклассники да друзья.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</a:t>
            </a:r>
            <a:r>
              <a:rPr lang="ru-RU" dirty="0">
                <a:solidFill>
                  <a:srgbClr val="C00000"/>
                </a:solidFill>
                <a:latin typeface="Calibri" pitchFamily="34" charset="0"/>
              </a:rPr>
              <a:t>ПРИШЕЛ ЧАС - ОНИ ПОКАЗАЛИ, КАКИМ ОГРОМНЫМ МОЖЕТ СТАТЬ МАЛЕНЬКОЕ ДЕТСКОЕ СЕРДЦЕ, КОГДА РАЗГОРАЕТСЯ В НЕМ СВЯЩЕННАЯ ЛЮБОВЬ К РОДИНЕ И НЕНАВИСТЬ К ЕЕ ВРАГАМ.</a:t>
            </a:r>
            <a:br>
              <a:rPr lang="ru-RU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Мальчишки. Девчонки. На их хрупкие плечи легла тяжесть невзгод, бедствий, горя военных лет. И не согнулись они под этой тяжестью, стали сильнее духом, мужественнее, выносливее.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Маленькие герои большой войны. Они сражались рядом со старшими - отцами, братьями, рядом с коммунистами и комсомольцами.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Сражались повсюду. На море, как Боря Кулешин. В небе, как Аркаша Каманин. В партизанском отряде, как Леня Голиков. В Брестской крепости, как Валя Зенкина. В керченских катакомбах, как Володя Дубинин. В подполье, как Володя Щербацевич.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И ни на миг не дрогнули юные сердца!</a:t>
            </a:r>
            <a:br>
              <a:rPr lang="ru-RU" dirty="0">
                <a:latin typeface="Calibri" pitchFamily="34" charset="0"/>
              </a:rPr>
            </a:br>
            <a:r>
              <a:rPr lang="ru-RU" dirty="0">
                <a:latin typeface="Calibri" pitchFamily="34" charset="0"/>
              </a:rPr>
              <a:t>   Их повзрослевшее детство было наполнено такими испытаниями, что, придумай их даже очень талантливый писатель, в это трудно было бы поверить. Но это было. Было в истории большой нашей страны, было в судьбах ее маленьких ребят - обыкновенных мальчишек и девчонок.</a:t>
            </a:r>
            <a:br>
              <a:rPr lang="ru-RU" dirty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4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46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357365" y="333374"/>
            <a:ext cx="44640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ДЕТИ ВОЙНЫ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528999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Отложив недочитанные книжки и школьные учебники, юные патриоты неутомимо работали в цехах заводов и на колхозных полях, вдохновляемые одной мыслью: </a:t>
            </a:r>
            <a:endParaRPr lang="ru-RU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Всё – для фронта, всё – для победы». </a:t>
            </a:r>
            <a:endParaRPr lang="ru-RU" sz="2000" dirty="0"/>
          </a:p>
        </p:txBody>
      </p:sp>
      <p:pic>
        <p:nvPicPr>
          <p:cNvPr id="8" name="Picture 5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73992" y="1196752"/>
            <a:ext cx="3166745" cy="25507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3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36455" y="1196751"/>
            <a:ext cx="3181374" cy="2550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7" descr="P1020603"/>
          <p:cNvPicPr/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236455" y="4181564"/>
            <a:ext cx="3181374" cy="2449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763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4480" y="4365104"/>
            <a:ext cx="9009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defRPr/>
            </a:pPr>
            <a:endParaRPr lang="ru-RU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Picture 2" descr="Картинки по запросу фоны для презентац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30"/>
            <a:ext cx="9178781" cy="687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50231"/>
            <a:ext cx="917878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 algn="just">
              <a:buClr>
                <a:schemeClr val="accent3"/>
              </a:buClr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За боевые заслуги в годы Великой Отечественной войны десятки тысяч детей и пионеров были награждены орденами и медалями.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пионеров-героев были удостоены звания 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Героя Советского Союза: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Лёня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Голиков, Марат Казей, Валя Котик, Зина Портнова.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Ленина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были удостоены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Толя Шумов, Витя Коробков, Володя Казначеев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Красного Знамени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Володя Дубинин, Юлий Кантемиров, Андрей Макарихин, Кравчук Костя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Отечественной войны 1-й степени </a:t>
            </a: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Петя Клыпа, Валерий Волков, Саша Ковалёв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Ордена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Красной звезды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Володя Саморуха, Шура Ефремов, Ваня Андрианов, Витя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Коваленко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Лёня Анкинович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Сотни пионеров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были награждены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algn="just">
              <a:buClr>
                <a:schemeClr val="accent3"/>
              </a:buClr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медалью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«Партизану Великой Отечественной войны»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свыше 15 000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—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медалью «За оборону Ленинграда»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свыше 20 000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пионеров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5760" indent="-256032" algn="just">
              <a:buClr>
                <a:schemeClr val="accent3"/>
              </a:buClr>
              <a:buFont typeface="Georgia"/>
              <a:buChar char="•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—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медалью «За оборону Москвы»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56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1111</TotalTime>
  <Words>2913</Words>
  <Application>Microsoft Office PowerPoint</Application>
  <PresentationFormat>Экран (4:3)</PresentationFormat>
  <Paragraphs>317</Paragraphs>
  <Slides>49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8" baseType="lpstr">
      <vt:lpstr>Arial</vt:lpstr>
      <vt:lpstr>Book Antiqua</vt:lpstr>
      <vt:lpstr>Calibri</vt:lpstr>
      <vt:lpstr>Calibri Light</vt:lpstr>
      <vt:lpstr>Corbel</vt:lpstr>
      <vt:lpstr>Georgia</vt:lpstr>
      <vt:lpstr>Times New Roman</vt:lpstr>
      <vt:lpstr>Wingdings</vt:lpstr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«ДЕТИ ГЕРОИ» Подготовила воспитатель МБДОУ Детский сад № 15 «Буратино» ШАХОВА ЛАРИСА СЕРГЕЕВНА</dc:title>
  <dc:creator>ДОМ</dc:creator>
  <cp:lastModifiedBy>Lis</cp:lastModifiedBy>
  <cp:revision>75</cp:revision>
  <dcterms:created xsi:type="dcterms:W3CDTF">2015-03-10T15:59:16Z</dcterms:created>
  <dcterms:modified xsi:type="dcterms:W3CDTF">2022-04-19T03:50:38Z</dcterms:modified>
</cp:coreProperties>
</file>