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sldIdLst>
    <p:sldId id="262" r:id="rId3"/>
    <p:sldId id="261" r:id="rId4"/>
    <p:sldId id="301" r:id="rId5"/>
    <p:sldId id="333" r:id="rId6"/>
    <p:sldId id="334" r:id="rId7"/>
    <p:sldId id="335" r:id="rId8"/>
    <p:sldId id="336" r:id="rId9"/>
    <p:sldId id="302" r:id="rId10"/>
    <p:sldId id="337" r:id="rId11"/>
    <p:sldId id="340" r:id="rId12"/>
    <p:sldId id="339" r:id="rId13"/>
    <p:sldId id="343" r:id="rId14"/>
    <p:sldId id="342" r:id="rId15"/>
    <p:sldId id="345" r:id="rId16"/>
    <p:sldId id="344" r:id="rId17"/>
    <p:sldId id="346" r:id="rId18"/>
    <p:sldId id="338" r:id="rId19"/>
    <p:sldId id="350" r:id="rId20"/>
    <p:sldId id="351" r:id="rId21"/>
    <p:sldId id="349" r:id="rId22"/>
    <p:sldId id="347" r:id="rId23"/>
    <p:sldId id="348" r:id="rId24"/>
    <p:sldId id="33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29" autoAdjust="0"/>
    <p:restoredTop sz="93021" autoAdjust="0"/>
  </p:normalViewPr>
  <p:slideViewPr>
    <p:cSldViewPr>
      <p:cViewPr varScale="1">
        <p:scale>
          <a:sx n="56" d="100"/>
          <a:sy n="56" d="100"/>
        </p:scale>
        <p:origin x="83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ECF0E-FCCC-41C5-A04B-362AC2127DF2}" type="datetimeFigureOut">
              <a:rPr lang="ru-RU" smtClean="0"/>
              <a:pPr/>
              <a:t>27.05.2024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059E9-B719-4476-B11A-0EC2D1EE07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3839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27.05.2024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9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B106E36-FD25-4E2D-B0AA-010F637433A0}" type="datetimeFigureOut">
              <a:rPr lang="ru-RU">
                <a:solidFill>
                  <a:srgbClr val="000000"/>
                </a:solidFill>
              </a:rPr>
              <a:pPr/>
              <a:t>27.05.2024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25C68B6-61C2-468F-89AB-4B9F7531AA6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36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27.05.2024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893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27.05.2024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668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27.05.2024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74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27.05.2024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930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27.05.2024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99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27.05.2024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41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27.05.2024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07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27.05.2024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108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27.05.2024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559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27.05.2024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185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27.05.2024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27.05.2024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27.05.2024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27.05.2024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27.05.2024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6019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fld id="{5B106E36-FD25-4E2D-B0AA-010F637433A0}" type="datetimeFigureOut">
              <a:rPr lang="ru-RU">
                <a:solidFill>
                  <a:srgbClr val="000000"/>
                </a:solidFill>
              </a:rPr>
              <a:pPr/>
              <a:t>27.05.2024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fld id="{725C68B6-61C2-468F-89AB-4B9F7531AA6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1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838200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0"/>
              </a:spcBef>
            </a:pPr>
            <a:r>
              <a:rPr lang="ru-RU" sz="2000" b="1" cap="non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Муниципальное автономное дошкольное образовательное учреждение – </a:t>
            </a:r>
            <a:br>
              <a:rPr lang="ru-RU" sz="2000" b="1" cap="non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cap="non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детский сад № 85 </a:t>
            </a:r>
            <a:br>
              <a:rPr lang="ru-RU" sz="1800" b="1" cap="non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318728" cy="5400599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spcBef>
                <a:spcPts val="0"/>
              </a:spcBef>
              <a:buClrTx/>
              <a:buSzTx/>
              <a:buNone/>
            </a:pP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7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1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Педагогический проект</a:t>
            </a:r>
            <a:endParaRPr lang="ru-RU" sz="128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7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1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проекта:</a:t>
            </a:r>
            <a:endParaRPr lang="ru-RU" sz="128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7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1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«Адаптация детей раннего возраста к условиям ДО»</a:t>
            </a:r>
            <a:endParaRPr lang="ru-RU" sz="128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60000"/>
              </a:lnSpc>
              <a:spcBef>
                <a:spcPts val="0"/>
              </a:spcBef>
              <a:buClrTx/>
              <a:buSzTx/>
              <a:buNone/>
            </a:pPr>
            <a:r>
              <a:rPr lang="ru-RU" sz="1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 воспитатель группы раннего возраста</a:t>
            </a:r>
          </a:p>
          <a:p>
            <a:pPr marL="0" lvl="0" indent="0" algn="ctr">
              <a:lnSpc>
                <a:spcPct val="160000"/>
              </a:lnSpc>
              <a:spcBef>
                <a:spcPts val="0"/>
              </a:spcBef>
              <a:buClrTx/>
              <a:buSzTx/>
              <a:buNone/>
            </a:pPr>
            <a:r>
              <a:rPr lang="ru-RU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ru-RU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Мадаева</a:t>
            </a:r>
            <a:r>
              <a:rPr lang="ru-RU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Гюндюз</a:t>
            </a:r>
            <a:r>
              <a:rPr lang="ru-RU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Закировна</a:t>
            </a:r>
            <a:endParaRPr lang="ru-RU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60000"/>
              </a:lnSpc>
              <a:spcBef>
                <a:spcPts val="0"/>
              </a:spcBef>
              <a:buClrTx/>
              <a:buSzTx/>
              <a:buNone/>
            </a:pPr>
            <a:endParaRPr lang="ru-RU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60000"/>
              </a:lnSpc>
              <a:spcBef>
                <a:spcPts val="0"/>
              </a:spcBef>
              <a:buClrTx/>
              <a:buSzTx/>
              <a:buNone/>
            </a:pPr>
            <a:r>
              <a:rPr lang="ru-RU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Екатеринбург 2022</a:t>
            </a:r>
          </a:p>
          <a:p>
            <a:pPr marL="0" lvl="0" indent="0" algn="ctr">
              <a:lnSpc>
                <a:spcPct val="160000"/>
              </a:lnSpc>
              <a:spcBef>
                <a:spcPts val="0"/>
              </a:spcBef>
              <a:buClrTx/>
              <a:buSzTx/>
              <a:buNone/>
            </a:pPr>
            <a:endParaRPr lang="ru-RU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7200" dirty="0"/>
          </a:p>
          <a:p>
            <a:pPr algn="r"/>
            <a:endParaRPr lang="ru-RU" sz="6400" dirty="0"/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ru-RU" sz="6400" dirty="0"/>
          </a:p>
          <a:p>
            <a:pPr algn="ctr"/>
            <a:endParaRPr lang="ru-RU" sz="6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6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Екатеринбург 2022</a:t>
            </a:r>
          </a:p>
        </p:txBody>
      </p:sp>
      <p:pic>
        <p:nvPicPr>
          <p:cNvPr id="11266" name="Picture 2" descr="C:\Users\Rina\Downloads\Knig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4357694"/>
            <a:ext cx="2385063" cy="185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723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91462F-86F0-772C-F3FB-932BF19E4D21}"/>
              </a:ext>
            </a:extLst>
          </p:cNvPr>
          <p:cNvSpPr txBox="1"/>
          <p:nvPr/>
        </p:nvSpPr>
        <p:spPr>
          <a:xfrm>
            <a:off x="827584" y="764705"/>
            <a:ext cx="7920880" cy="5610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7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2000" u="sng" dirty="0">
                <a:effectLst/>
                <a:ea typeface="Times New Roman" panose="02020603050405020304" pitchFamily="18" charset="0"/>
              </a:rPr>
              <a:t>Подвижные игры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 («Солнышко и дождик», «Мишка косолапый», «Догоню тебя»)</a:t>
            </a:r>
            <a:endParaRPr lang="ru-RU" sz="2000" dirty="0">
              <a:effectLst/>
              <a:ea typeface="Arial" panose="020B0604020202020204" pitchFamily="34" charset="0"/>
            </a:endParaRPr>
          </a:p>
          <a:p>
            <a:pPr algn="just">
              <a:lnSpc>
                <a:spcPct val="157000"/>
              </a:lnSpc>
              <a:spcBef>
                <a:spcPts val="800"/>
              </a:spcBef>
              <a:spcAft>
                <a:spcPts val="800"/>
              </a:spcAft>
            </a:pPr>
            <a:endParaRPr lang="ru-RU" sz="2000" u="sng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57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2000" u="sng" dirty="0">
                <a:effectLst/>
                <a:ea typeface="Times New Roman" panose="02020603050405020304" pitchFamily="18" charset="0"/>
              </a:rPr>
              <a:t>Хороводные игры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 («Пузырь», «Каравай», «Карусели»)</a:t>
            </a:r>
            <a:endParaRPr lang="ru-RU" sz="2000" dirty="0">
              <a:effectLst/>
              <a:ea typeface="Arial" panose="020B0604020202020204" pitchFamily="34" charset="0"/>
            </a:endParaRPr>
          </a:p>
          <a:p>
            <a:pPr algn="just">
              <a:lnSpc>
                <a:spcPct val="157000"/>
              </a:lnSpc>
              <a:spcBef>
                <a:spcPts val="800"/>
              </a:spcBef>
              <a:spcAft>
                <a:spcPts val="800"/>
              </a:spcAft>
            </a:pPr>
            <a:endParaRPr lang="ru-RU" sz="2000" u="sng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57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2000" u="sng" dirty="0">
                <a:effectLst/>
                <a:ea typeface="Times New Roman" panose="02020603050405020304" pitchFamily="18" charset="0"/>
              </a:rPr>
              <a:t>Пальчиковые игры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 («Этот пальчик»)</a:t>
            </a:r>
            <a:endParaRPr lang="ru-RU" sz="2000" dirty="0">
              <a:effectLst/>
              <a:ea typeface="Arial" panose="020B0604020202020204" pitchFamily="34" charset="0"/>
            </a:endParaRPr>
          </a:p>
          <a:p>
            <a:pPr algn="just">
              <a:lnSpc>
                <a:spcPct val="157000"/>
              </a:lnSpc>
              <a:spcBef>
                <a:spcPts val="800"/>
              </a:spcBef>
              <a:spcAft>
                <a:spcPts val="800"/>
              </a:spcAft>
            </a:pPr>
            <a:endParaRPr lang="ru-RU" sz="2000" u="sng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57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2000" u="sng" dirty="0">
                <a:effectLst/>
                <a:ea typeface="Times New Roman" panose="02020603050405020304" pitchFamily="18" charset="0"/>
              </a:rPr>
              <a:t>Словесные игры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 («У кого какая мама - домашние животные», «Что мы делаем утром, днем и вечером в детском саду»)</a:t>
            </a:r>
            <a:endParaRPr lang="ru-RU" sz="2000" dirty="0">
              <a:effectLst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438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>
              <a:lnSpc>
                <a:spcPct val="157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Конструктивная деятельность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br>
              <a:rPr lang="ru-RU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ru-RU" sz="3200" dirty="0"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7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2000" dirty="0">
                <a:effectLst/>
                <a:latin typeface="+mj-lt"/>
                <a:ea typeface="Times New Roman" panose="02020603050405020304" pitchFamily="18" charset="0"/>
              </a:rPr>
              <a:t>Разнообразные конструкторы</a:t>
            </a:r>
            <a:endParaRPr lang="ru-RU" sz="2000" dirty="0">
              <a:effectLst/>
              <a:latin typeface="+mj-lt"/>
              <a:ea typeface="Arial" panose="020B0604020202020204" pitchFamily="34" charset="0"/>
            </a:endParaRPr>
          </a:p>
          <a:p>
            <a:pPr algn="just">
              <a:lnSpc>
                <a:spcPct val="157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2000" dirty="0">
                <a:effectLst/>
                <a:latin typeface="+mj-lt"/>
                <a:ea typeface="Times New Roman" panose="02020603050405020304" pitchFamily="18" charset="0"/>
              </a:rPr>
              <a:t>Задания («Давай построим башню», «Спрячем мышонка в домик», «Уложим в кровать больную куклу», «Посадим птенчика на башню».)</a:t>
            </a:r>
            <a:endParaRPr lang="ru-RU" sz="2000" dirty="0">
              <a:effectLst/>
              <a:latin typeface="+mj-lt"/>
              <a:ea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27885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059B8DE-CB8F-828E-8795-67EFF934C8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231920"/>
              </p:ext>
            </p:extLst>
          </p:nvPr>
        </p:nvGraphicFramePr>
        <p:xfrm>
          <a:off x="107504" y="200666"/>
          <a:ext cx="8892988" cy="645666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28058">
                  <a:extLst>
                    <a:ext uri="{9D8B030D-6E8A-4147-A177-3AD203B41FA5}">
                      <a16:colId xmlns:a16="http://schemas.microsoft.com/office/drawing/2014/main" val="4159193852"/>
                    </a:ext>
                  </a:extLst>
                </a:gridCol>
                <a:gridCol w="5519151">
                  <a:extLst>
                    <a:ext uri="{9D8B030D-6E8A-4147-A177-3AD203B41FA5}">
                      <a16:colId xmlns:a16="http://schemas.microsoft.com/office/drawing/2014/main" val="1122153515"/>
                    </a:ext>
                  </a:extLst>
                </a:gridCol>
                <a:gridCol w="2845779">
                  <a:extLst>
                    <a:ext uri="{9D8B030D-6E8A-4147-A177-3AD203B41FA5}">
                      <a16:colId xmlns:a16="http://schemas.microsoft.com/office/drawing/2014/main" val="2556827271"/>
                    </a:ext>
                  </a:extLst>
                </a:gridCol>
              </a:tblGrid>
              <a:tr h="44625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1050">
                          <a:effectLst/>
                        </a:rPr>
                        <a:t>№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2000" dirty="0">
                          <a:effectLst/>
                        </a:rPr>
                        <a:t>Деятельность 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2000" dirty="0">
                          <a:effectLst/>
                        </a:rPr>
                        <a:t>Сроки 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724008819"/>
                  </a:ext>
                </a:extLst>
              </a:tr>
              <a:tr h="104481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105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2000" dirty="0">
                          <a:effectLst/>
                        </a:rPr>
                        <a:t>Сбор данных о родителях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2000" dirty="0">
                          <a:effectLst/>
                        </a:rPr>
                        <a:t>в период набора детей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2000" dirty="0">
                          <a:effectLst/>
                        </a:rPr>
                        <a:t>июнь-август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831775935"/>
                  </a:ext>
                </a:extLst>
              </a:tr>
              <a:tr h="151162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105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2000" dirty="0">
                          <a:effectLst/>
                        </a:rPr>
                        <a:t>Оформление приемной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2000" dirty="0">
                          <a:effectLst/>
                        </a:rPr>
                        <a:t>Памятки: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2000" dirty="0">
                          <a:effectLst/>
                        </a:rPr>
                        <a:t>1.Правила для родителей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2000" dirty="0">
                          <a:effectLst/>
                        </a:rPr>
                        <a:t>2. Памятка для родителей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2000" dirty="0">
                          <a:effectLst/>
                        </a:rPr>
                        <a:t>июнь-август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418580275"/>
                  </a:ext>
                </a:extLst>
              </a:tr>
              <a:tr h="11565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105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2000" dirty="0">
                          <a:effectLst/>
                        </a:rPr>
                        <a:t>Тренинг  «Адаптация ребенка раннего возраста к условиям ДО».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2000" dirty="0">
                          <a:effectLst/>
                        </a:rPr>
                        <a:t> 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2000" dirty="0">
                          <a:effectLst/>
                        </a:rPr>
                        <a:t>май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324650914"/>
                  </a:ext>
                </a:extLst>
              </a:tr>
              <a:tr h="80137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105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2000" dirty="0">
                          <a:effectLst/>
                        </a:rPr>
                        <a:t>Развлечение «Знакомство»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2000" dirty="0">
                          <a:effectLst/>
                        </a:rPr>
                        <a:t>После формирования группы, через 10 дней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626981457"/>
                  </a:ext>
                </a:extLst>
              </a:tr>
              <a:tr h="44625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105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2000" dirty="0">
                          <a:effectLst/>
                        </a:rPr>
                        <a:t>Занятие «Какой я?», «Вот как я умею!»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2000" dirty="0">
                          <a:effectLst/>
                        </a:rPr>
                        <a:t>По усмотрению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862114863"/>
                  </a:ext>
                </a:extLst>
              </a:tr>
              <a:tr h="44625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105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2000" dirty="0">
                          <a:effectLst/>
                        </a:rPr>
                        <a:t>Занятие «Кукла»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900">
                          <a:effectLst/>
                        </a:rPr>
                        <a:t> 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27884014"/>
                  </a:ext>
                </a:extLst>
              </a:tr>
              <a:tr h="44625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105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2000" dirty="0">
                          <a:effectLst/>
                        </a:rPr>
                        <a:t>Занятие «Мишка»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900" dirty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393835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9259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ru-RU" sz="2800" b="1" cap="none" dirty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Заключение</a:t>
            </a:r>
            <a:r>
              <a:rPr lang="ru-RU" sz="3200" b="1" cap="none" dirty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57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Анализируя проделанную работу можно сделать выводы:</a:t>
            </a:r>
            <a:endParaRPr lang="ru-RU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57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 проекта была выбрана с учетом возрастных особенностей детей раннего возраста и объема информации, которая может быть ими воспринята, что положительно повлияло на различные виды деятельности (игровую, познавательную, художественно-речевую, музыкально -игровую) ;отмечалась положительная реакция и эмоциональный отклик детей, дети проявляли интерес и желание играть, возросла речевая активность детей, что положительно повлияло на самостоятельную игровую деятельность детей.</a:t>
            </a:r>
            <a:endParaRPr lang="ru-RU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51008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80A0D0-7DC6-5CC3-081B-68DE204E9C56}"/>
              </a:ext>
            </a:extLst>
          </p:cNvPr>
          <p:cNvSpPr txBox="1"/>
          <p:nvPr/>
        </p:nvSpPr>
        <p:spPr>
          <a:xfrm>
            <a:off x="611560" y="1268760"/>
            <a:ext cx="7704856" cy="1963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7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2000" dirty="0">
                <a:effectLst/>
                <a:ea typeface="Times New Roman" panose="02020603050405020304" pitchFamily="18" charset="0"/>
              </a:rPr>
              <a:t>В ходе реализации данного проекта адаптация детей к детскому саду прошла без осложнений; эмоциональное напряжение детей понизилось, игра помогла детям успокоится, развить коммуникативные способности. Дети стали общаться друг с другом.</a:t>
            </a:r>
            <a:endParaRPr lang="ru-RU" sz="2000" dirty="0">
              <a:effectLst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14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64807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>
              <a:lnSpc>
                <a:spcPct val="157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Литература:</a:t>
            </a:r>
            <a:br>
              <a:rPr lang="ru-RU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ru-RU" sz="2000" dirty="0"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548680"/>
            <a:ext cx="8839200" cy="612068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57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7200" dirty="0">
                <a:effectLst/>
                <a:ea typeface="Times New Roman" panose="02020603050405020304" pitchFamily="18" charset="0"/>
              </a:rPr>
              <a:t>Е. А. </a:t>
            </a:r>
            <a:r>
              <a:rPr lang="ru-RU" sz="7200" dirty="0" err="1">
                <a:effectLst/>
                <a:ea typeface="Times New Roman" panose="02020603050405020304" pitchFamily="18" charset="0"/>
              </a:rPr>
              <a:t>Алябьва</a:t>
            </a:r>
            <a:r>
              <a:rPr lang="ru-RU" sz="7200" dirty="0">
                <a:effectLst/>
                <a:ea typeface="Times New Roman" panose="02020603050405020304" pitchFamily="18" charset="0"/>
              </a:rPr>
              <a:t> Тематические дни недели в детском саду. Т. Ц. Москва2005</a:t>
            </a:r>
            <a:endParaRPr lang="ru-RU" sz="7200" dirty="0">
              <a:effectLst/>
              <a:ea typeface="Arial" panose="020B0604020202020204" pitchFamily="34" charset="0"/>
            </a:endParaRPr>
          </a:p>
          <a:p>
            <a:pPr algn="just">
              <a:lnSpc>
                <a:spcPct val="157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7200" dirty="0">
                <a:effectLst/>
                <a:ea typeface="Times New Roman" panose="02020603050405020304" pitchFamily="18" charset="0"/>
              </a:rPr>
              <a:t>Развивающие игры с малышами до трех лет. Ярославль2000</a:t>
            </a:r>
            <a:endParaRPr lang="ru-RU" sz="7200" dirty="0">
              <a:effectLst/>
              <a:ea typeface="Arial" panose="020B0604020202020204" pitchFamily="34" charset="0"/>
            </a:endParaRPr>
          </a:p>
          <a:p>
            <a:pPr algn="just">
              <a:lnSpc>
                <a:spcPct val="157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7200" dirty="0">
                <a:effectLst/>
                <a:ea typeface="Times New Roman" panose="02020603050405020304" pitchFamily="18" charset="0"/>
              </a:rPr>
              <a:t>Е. Н. Панова Дидактические игры-занятия в ДОУ. ТЦ «Учитель» Воронеж2006</a:t>
            </a:r>
            <a:endParaRPr lang="ru-RU" sz="7200" dirty="0">
              <a:effectLst/>
              <a:ea typeface="Arial" panose="020B0604020202020204" pitchFamily="34" charset="0"/>
            </a:endParaRPr>
          </a:p>
          <a:p>
            <a:pPr algn="just">
              <a:lnSpc>
                <a:spcPct val="157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7200" dirty="0">
                <a:effectLst/>
                <a:ea typeface="Times New Roman" panose="02020603050405020304" pitchFamily="18" charset="0"/>
              </a:rPr>
              <a:t>И. Е. Аверина Физкультурные минуты и динамические паузы в ДОУ. Москва2008</a:t>
            </a:r>
            <a:endParaRPr lang="ru-RU" sz="7200" dirty="0">
              <a:effectLst/>
              <a:ea typeface="Arial" panose="020B0604020202020204" pitchFamily="34" charset="0"/>
            </a:endParaRPr>
          </a:p>
          <a:p>
            <a:pPr algn="just">
              <a:lnSpc>
                <a:spcPct val="157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7200" dirty="0">
                <a:effectLst/>
                <a:ea typeface="Times New Roman" panose="02020603050405020304" pitchFamily="18" charset="0"/>
              </a:rPr>
              <a:t>И. В. Кравченко, Т. Л. Долгова Прогулки в детском саду. ТЦ Москва2009</a:t>
            </a:r>
            <a:endParaRPr lang="ru-RU" sz="7200" dirty="0">
              <a:effectLst/>
              <a:ea typeface="Arial" panose="020B0604020202020204" pitchFamily="34" charset="0"/>
            </a:endParaRPr>
          </a:p>
          <a:p>
            <a:pPr algn="just">
              <a:lnSpc>
                <a:spcPct val="157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7200" dirty="0">
                <a:effectLst/>
                <a:ea typeface="Times New Roman" panose="02020603050405020304" pitchFamily="18" charset="0"/>
              </a:rPr>
              <a:t>М. А. Михайлова Детские праздники, игры, забавы, фокусы. Ярославль «Академия развития»2000</a:t>
            </a:r>
            <a:endParaRPr lang="ru-RU" sz="7200" dirty="0">
              <a:effectLst/>
              <a:ea typeface="Arial" panose="020B0604020202020204" pitchFamily="34" charset="0"/>
            </a:endParaRPr>
          </a:p>
          <a:p>
            <a:pPr algn="just">
              <a:lnSpc>
                <a:spcPct val="157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7200" dirty="0">
                <a:effectLst/>
                <a:ea typeface="Times New Roman" panose="02020603050405020304" pitchFamily="18" charset="0"/>
              </a:rPr>
              <a:t>Л. П. Савина Пальчиковая гимнастика. Изд-во Родничок, Москва2000</a:t>
            </a:r>
            <a:endParaRPr lang="ru-RU" sz="7200" dirty="0">
              <a:effectLst/>
              <a:ea typeface="Arial" panose="020B0604020202020204" pitchFamily="34" charset="0"/>
            </a:endParaRPr>
          </a:p>
          <a:p>
            <a:pPr algn="just">
              <a:lnSpc>
                <a:spcPct val="157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7200" dirty="0">
                <a:effectLst/>
                <a:ea typeface="Times New Roman" panose="02020603050405020304" pitchFamily="18" charset="0"/>
              </a:rPr>
              <a:t>Е. А. </a:t>
            </a:r>
            <a:r>
              <a:rPr lang="ru-RU" sz="7200" dirty="0" err="1">
                <a:effectLst/>
                <a:ea typeface="Times New Roman" panose="02020603050405020304" pitchFamily="18" charset="0"/>
              </a:rPr>
              <a:t>Янушко</a:t>
            </a:r>
            <a:r>
              <a:rPr lang="ru-RU" sz="7200" dirty="0">
                <a:effectLst/>
                <a:ea typeface="Times New Roman" panose="02020603050405020304" pitchFamily="18" charset="0"/>
              </a:rPr>
              <a:t> Лепка с детьми раннего возраста. Москва, изд-во «мозайка-синтез»2009</a:t>
            </a:r>
            <a:endParaRPr lang="ru-RU" sz="7200" dirty="0">
              <a:effectLst/>
              <a:ea typeface="Arial" panose="020B0604020202020204" pitchFamily="34" charset="0"/>
            </a:endParaRPr>
          </a:p>
          <a:p>
            <a:pPr algn="just">
              <a:lnSpc>
                <a:spcPct val="157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7200" dirty="0">
                <a:effectLst/>
                <a:ea typeface="Times New Roman" panose="02020603050405020304" pitchFamily="18" charset="0"/>
              </a:rPr>
              <a:t>Е. А. </a:t>
            </a:r>
            <a:r>
              <a:rPr lang="ru-RU" sz="7200" dirty="0" err="1">
                <a:effectLst/>
                <a:ea typeface="Times New Roman" panose="02020603050405020304" pitchFamily="18" charset="0"/>
              </a:rPr>
              <a:t>Янушко</a:t>
            </a:r>
            <a:r>
              <a:rPr lang="ru-RU" sz="7200" dirty="0">
                <a:effectLst/>
                <a:ea typeface="Times New Roman" panose="02020603050405020304" pitchFamily="18" charset="0"/>
              </a:rPr>
              <a:t> Рисование с детьми раннего возраста. Москва, изд-во «мозайка-синтез»2009</a:t>
            </a:r>
            <a:endParaRPr lang="ru-RU" sz="7200" dirty="0">
              <a:effectLst/>
              <a:ea typeface="Arial" panose="020B0604020202020204" pitchFamily="34" charset="0"/>
            </a:endParaRPr>
          </a:p>
          <a:p>
            <a:pPr algn="just">
              <a:lnSpc>
                <a:spcPct val="157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7200" dirty="0">
                <a:effectLst/>
                <a:ea typeface="Arial" panose="020B0604020202020204" pitchFamily="34" charset="0"/>
              </a:rPr>
              <a:t> </a:t>
            </a:r>
          </a:p>
          <a:p>
            <a:pPr algn="just">
              <a:lnSpc>
                <a:spcPct val="157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7200" dirty="0">
                <a:effectLst/>
                <a:ea typeface="Arial" panose="020B0604020202020204" pitchFamily="34" charset="0"/>
              </a:rPr>
              <a:t> </a:t>
            </a:r>
          </a:p>
          <a:p>
            <a:pPr marL="514350" indent="-514350" algn="just">
              <a:lnSpc>
                <a:spcPct val="150000"/>
              </a:lnSpc>
              <a:buNone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9791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ru-RU" sz="2800" b="1" cap="none" dirty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3200" b="1" cap="none" dirty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в области  «Речевое развитие»:</a:t>
            </a:r>
            <a:endParaRPr lang="ru-RU" sz="3200" dirty="0"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lnSpc>
                <a:spcPct val="150000"/>
              </a:lnSpc>
              <a:buNone/>
            </a:pPr>
            <a:r>
              <a:rPr lang="ru-RU" sz="2400" b="1" dirty="0"/>
              <a:t>1. Развитие связной, грамматически правильной -   диалогической и монологической речи детей дошкольного возраста.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ru-RU" sz="2400" b="1" dirty="0"/>
              <a:t>2.   Развитие  речевого творчества воспитанников 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6346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just">
              <a:lnSpc>
                <a:spcPct val="157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Этапы проектной деятельности:</a:t>
            </a:r>
            <a:br>
              <a:rPr lang="ru-RU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ru-RU" sz="3200" dirty="0"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7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2000" dirty="0">
                <a:effectLst/>
                <a:ea typeface="Times New Roman" panose="02020603050405020304" pitchFamily="18" charset="0"/>
              </a:rPr>
              <a:t>1. Знакомство родителей с режимом дня пребывания детей в детском саду</a:t>
            </a:r>
            <a:endParaRPr lang="ru-RU" sz="2000" dirty="0">
              <a:effectLst/>
              <a:ea typeface="Arial" panose="020B0604020202020204" pitchFamily="34" charset="0"/>
            </a:endParaRPr>
          </a:p>
          <a:p>
            <a:pPr algn="just">
              <a:lnSpc>
                <a:spcPct val="157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2000" dirty="0">
                <a:effectLst/>
                <a:ea typeface="Times New Roman" panose="02020603050405020304" pitchFamily="18" charset="0"/>
              </a:rPr>
              <a:t>2. Индивидуальные беседы воспитателя с родителями</a:t>
            </a:r>
            <a:endParaRPr lang="ru-RU" sz="2000" dirty="0">
              <a:effectLst/>
              <a:ea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70815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CA59DC1-38EB-5614-BB5A-5526675AB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Настольные игры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40A5965-95E8-36F9-4B8F-6E8CBCECB3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53" y="1916832"/>
            <a:ext cx="4764021" cy="35730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852006-0BB3-65BD-D7B2-3AE7AE75A1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814" y="1556792"/>
            <a:ext cx="3582865" cy="484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185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494B5F8-6C2B-EC6E-5B6B-E559E795F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           Музыкальные игры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0376F4-B135-1355-5197-04375E0DE6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132856"/>
            <a:ext cx="5472608" cy="411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96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Актуальность проекта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2" cy="5112568"/>
          </a:xfrm>
        </p:spPr>
        <p:txBody>
          <a:bodyPr>
            <a:normAutofit/>
          </a:bodyPr>
          <a:lstStyle/>
          <a:p>
            <a:pPr lvl="0" algn="just"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ru-RU" sz="2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ClrTx/>
              <a:buSzTx/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Период адаптации является очень важным для детей, вновь поступающих в детский сад. Разная степень социальной готовности обусловлена неодинаковым уровнем развития личности ребенка, особенностями социального окружения, условиями семейного воспитания и другими факторами. Вследствие этих различий дети при поступлении в детский сад изначально имеют неодинаковые стартовые возможности, что не позволяет им в равной степени адаптироваться к условиям детского сада. Поэтому именно период адаптации позволяет устранить данную проблему. В этой связи реализация проекта, связанного с созданием условий для успешной адаптации ребенка к условиям ДО является весьма актуальной.</a:t>
            </a:r>
            <a:endParaRPr lang="ru-RU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endParaRPr lang="ru-RU" altLang="ru-RU" sz="2400" dirty="0">
              <a:solidFill>
                <a:srgbClr val="4E3B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246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4D500D1-3843-AE6F-FC65-D264209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Пальчиковые игры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3F3DAF-0D00-9B8F-5C33-3472299351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800"/>
            <a:ext cx="6120680" cy="4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92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78AA36-ACF1-77D4-8D2D-99F82CFBA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175592"/>
            <a:ext cx="4466289" cy="4413648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DD335D5-4AEF-1988-68E1-924623497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Хороводные игры «Каравай», «Пузырь»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472B57-8345-FFA0-1586-CDDA0C0F7D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747" y="2791700"/>
            <a:ext cx="4164805" cy="360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14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A54BF89-4240-6E27-DD68-58E2E2174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Конструктивная деятельность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BF7084-1AD2-131D-1EF1-D4F87E3D26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6694" y="2159922"/>
            <a:ext cx="4180363" cy="42702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6A173F0-D5CF-C0FD-CDAC-A691CEA05D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90320" y="2202568"/>
            <a:ext cx="4195936" cy="420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67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lvl="4"/>
            <a:r>
              <a:rPr lang="ru-RU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 за  внимание!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6218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88640"/>
            <a:ext cx="8686800" cy="8382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cap="none" dirty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Цели и задачи проекта: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26840"/>
            <a:ext cx="8686800" cy="5642520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000" b="1" dirty="0">
              <a:effectLst/>
              <a:cs typeface="Times New Roman" pitchFamily="18" charset="0"/>
            </a:endParaRPr>
          </a:p>
          <a:p>
            <a:pPr algn="just">
              <a:lnSpc>
                <a:spcPct val="157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7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успешной адаптации детей раннего возраста к условиям ДО.</a:t>
            </a:r>
            <a:endParaRPr lang="ru-RU" sz="20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7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sz="20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7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Создать условия, обеспечивающие ребенку физический и психологический комфорт для облегчения периода адаптации к условиям ДО.</a:t>
            </a:r>
            <a:endParaRPr lang="ru-RU" sz="20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7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Формировать у детей культурно-гигиенические навыки.</a:t>
            </a:r>
            <a:endParaRPr lang="ru-RU" sz="20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000" b="1" dirty="0">
              <a:effectLst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88A8C4-AA01-6FC9-444F-02547E3B3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04664"/>
            <a:ext cx="8892480" cy="6120680"/>
          </a:xfrm>
        </p:spPr>
        <p:txBody>
          <a:bodyPr>
            <a:normAutofit/>
          </a:bodyPr>
          <a:lstStyle/>
          <a:p>
            <a:pPr>
              <a:lnSpc>
                <a:spcPct val="157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Закладывать основы доброжелательного отношения детей друг другу.</a:t>
            </a:r>
            <a:br>
              <a:rPr lang="ru-RU" sz="2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Создание системы взаимодействия с родителями.</a:t>
            </a:r>
            <a:br>
              <a:rPr lang="ru-RU" sz="2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Организация воспитательно-образовательного процесса в соответствии с возрастными особенностями детей раннего возраста.</a:t>
            </a:r>
            <a:br>
              <a:rPr lang="ru-RU" sz="2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Учить вводить детей в проблемную игровую ситуацию (ведущая роль педагога, активизировать желание искать пути разрешения проблемной ситуации (вместе с педагогом)).</a:t>
            </a:r>
            <a:br>
              <a:rPr lang="ru-RU" sz="2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461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86711-F306-5568-C831-2642CF471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7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целевые группы участников проекта:</a:t>
            </a:r>
            <a:br>
              <a:rPr lang="ru-RU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ru-RU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9BE33D-8125-E6CE-2CFF-D1F407D32BF7}"/>
              </a:ext>
            </a:extLst>
          </p:cNvPr>
          <p:cNvSpPr txBox="1"/>
          <p:nvPr/>
        </p:nvSpPr>
        <p:spPr>
          <a:xfrm>
            <a:off x="683568" y="1412776"/>
            <a:ext cx="7272808" cy="3328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0" indent="-165100" algn="just">
              <a:lnSpc>
                <a:spcPct val="157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•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дети</a:t>
            </a:r>
            <a:endParaRPr lang="ru-RU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508000" indent="-165100" algn="just">
              <a:lnSpc>
                <a:spcPct val="157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•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</a:t>
            </a:r>
            <a:endParaRPr lang="ru-RU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508000" indent="-165100" algn="just">
              <a:lnSpc>
                <a:spcPct val="157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•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родители</a:t>
            </a:r>
            <a:endParaRPr lang="ru-RU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508000" indent="-165100" algn="just">
              <a:lnSpc>
                <a:spcPct val="157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•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мед. работник</a:t>
            </a:r>
            <a:endParaRPr lang="ru-RU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515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86711-F306-5568-C831-2642CF471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7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Ожидаемые результаты:</a:t>
            </a:r>
            <a:br>
              <a:rPr lang="ru-RU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ru-RU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9BE33D-8125-E6CE-2CFF-D1F407D32BF7}"/>
              </a:ext>
            </a:extLst>
          </p:cNvPr>
          <p:cNvSpPr txBox="1"/>
          <p:nvPr/>
        </p:nvSpPr>
        <p:spPr>
          <a:xfrm>
            <a:off x="301752" y="1412776"/>
            <a:ext cx="8230688" cy="4380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7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Предполагается, что в проекте будут принимать участие 15 детей в возрасте от 2 до 3, 10 родителей, 1  воспитатель, медсестра. За период в 6 месяцев будет создана и реализована система мероприятий взаимодействия специалистов ДО, направленная на повышение социальной адаптации детей к условиям ДО, сокращение периода прохождения детьми острой и под острой фаз адаптации, облегчение привыкания к новым условиям, снижению заболеваемости детей. Обогащение родительского опыта приемами взаимодействия и сотрудничества с ребенком в семье.</a:t>
            </a:r>
            <a:endParaRPr lang="ru-RU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907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86711-F306-5568-C831-2642CF471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404664"/>
            <a:ext cx="8686800" cy="893784"/>
          </a:xfrm>
        </p:spPr>
        <p:txBody>
          <a:bodyPr>
            <a:noAutofit/>
          </a:bodyPr>
          <a:lstStyle/>
          <a:p>
            <a:pPr algn="just">
              <a:lnSpc>
                <a:spcPct val="157000"/>
              </a:lnSpc>
              <a:spcBef>
                <a:spcPts val="800"/>
              </a:spcBef>
              <a:spcAft>
                <a:spcPts val="800"/>
              </a:spcAft>
            </a:pP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Способы участия в проекте субъектов образовательного процесса:</a:t>
            </a:r>
            <a:b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b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ru-RU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A3E3BF-5721-AE3E-C92F-A8839AD7D485}"/>
              </a:ext>
            </a:extLst>
          </p:cNvPr>
          <p:cNvSpPr txBox="1"/>
          <p:nvPr/>
        </p:nvSpPr>
        <p:spPr>
          <a:xfrm>
            <a:off x="611560" y="1484784"/>
            <a:ext cx="6259379" cy="1384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7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2400" dirty="0">
                <a:effectLst/>
                <a:ea typeface="Times New Roman" panose="02020603050405020304" pitchFamily="18" charset="0"/>
              </a:rPr>
              <a:t>1.Индивидуальная работа</a:t>
            </a:r>
            <a:endParaRPr lang="ru-RU" sz="2400" dirty="0">
              <a:effectLst/>
              <a:ea typeface="Arial" panose="020B0604020202020204" pitchFamily="34" charset="0"/>
            </a:endParaRPr>
          </a:p>
          <a:p>
            <a:pPr algn="just">
              <a:lnSpc>
                <a:spcPct val="157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2400" dirty="0">
                <a:effectLst/>
                <a:ea typeface="Times New Roman" panose="02020603050405020304" pitchFamily="18" charset="0"/>
              </a:rPr>
              <a:t>2.Работа с родителями</a:t>
            </a:r>
            <a:endParaRPr lang="ru-RU" sz="2400" dirty="0">
              <a:effectLst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75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ru-RU" sz="2800" b="1" cap="none" dirty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Предпроектный этап</a:t>
            </a:r>
            <a:r>
              <a:rPr lang="ru-RU" sz="3200" b="1" cap="none" dirty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7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2400" dirty="0">
                <a:effectLst/>
                <a:ea typeface="Times New Roman" panose="02020603050405020304" pitchFamily="18" charset="0"/>
              </a:rPr>
              <a:t>1. Создание банка данных о будущих воспитанниках</a:t>
            </a:r>
            <a:endParaRPr lang="ru-RU" sz="2400" dirty="0">
              <a:effectLst/>
              <a:ea typeface="Arial" panose="020B0604020202020204" pitchFamily="34" charset="0"/>
            </a:endParaRPr>
          </a:p>
          <a:p>
            <a:pPr algn="just">
              <a:lnSpc>
                <a:spcPct val="157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2400" dirty="0">
                <a:effectLst/>
                <a:ea typeface="Times New Roman" panose="02020603050405020304" pitchFamily="18" charset="0"/>
              </a:rPr>
              <a:t>2. Знакомство с родителями</a:t>
            </a:r>
            <a:endParaRPr lang="ru-RU" sz="2400" dirty="0">
              <a:effectLst/>
              <a:ea typeface="Arial" panose="020B0604020202020204" pitchFamily="34" charset="0"/>
            </a:endParaRPr>
          </a:p>
          <a:p>
            <a:pPr algn="just">
              <a:lnSpc>
                <a:spcPct val="157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2400" dirty="0">
                <a:effectLst/>
                <a:ea typeface="Times New Roman" panose="02020603050405020304" pitchFamily="18" charset="0"/>
              </a:rPr>
              <a:t>3. Разработка патронажного листа</a:t>
            </a:r>
            <a:endParaRPr lang="ru-RU" sz="2400" dirty="0">
              <a:effectLst/>
              <a:ea typeface="Arial" panose="020B0604020202020204" pitchFamily="34" charset="0"/>
            </a:endParaRPr>
          </a:p>
          <a:p>
            <a:pPr algn="just">
              <a:lnSpc>
                <a:spcPct val="157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2400" dirty="0">
                <a:effectLst/>
                <a:ea typeface="Times New Roman" panose="02020603050405020304" pitchFamily="18" charset="0"/>
              </a:rPr>
              <a:t>4. Изучение литературы по данной теме</a:t>
            </a:r>
            <a:endParaRPr lang="ru-RU" sz="2400" dirty="0">
              <a:effectLst/>
              <a:ea typeface="Arial" panose="020B0604020202020204" pitchFamily="34" charset="0"/>
            </a:endParaRPr>
          </a:p>
          <a:p>
            <a:pPr algn="just">
              <a:lnSpc>
                <a:spcPct val="157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2400" dirty="0">
                <a:effectLst/>
                <a:ea typeface="Times New Roman" panose="02020603050405020304" pitchFamily="18" charset="0"/>
              </a:rPr>
              <a:t>5. Создание развивающей среды</a:t>
            </a:r>
            <a:endParaRPr lang="ru-RU" sz="2400" dirty="0">
              <a:effectLst/>
              <a:ea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476672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ru-RU" sz="2800" b="1" cap="none" dirty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Игровая деятельность</a:t>
            </a:r>
            <a:r>
              <a:rPr lang="ru-RU" sz="3200" b="1" cap="none" dirty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908720"/>
            <a:ext cx="8839200" cy="5832648"/>
          </a:xfrm>
        </p:spPr>
        <p:txBody>
          <a:bodyPr>
            <a:noAutofit/>
          </a:bodyPr>
          <a:lstStyle/>
          <a:p>
            <a:pPr algn="just">
              <a:lnSpc>
                <a:spcPct val="157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2000" dirty="0">
                <a:effectLst/>
                <a:latin typeface="+mj-lt"/>
                <a:ea typeface="Arial" panose="020B0604020202020204" pitchFamily="34" charset="0"/>
              </a:rPr>
              <a:t> </a:t>
            </a:r>
            <a:r>
              <a:rPr lang="ru-RU" sz="2000" u="sng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Настольно-печатные</a:t>
            </a:r>
            <a:r>
              <a:rPr lang="ru-RU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(«Чей домик», «Кто спрятался», «Собери картинку», «Из какой сказки)</a:t>
            </a:r>
            <a:endParaRPr lang="ru-RU" sz="2000" dirty="0"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7000"/>
              </a:lnSpc>
              <a:spcBef>
                <a:spcPts val="800"/>
              </a:spcBef>
              <a:spcAft>
                <a:spcPts val="800"/>
              </a:spcAft>
            </a:pPr>
            <a:endParaRPr lang="ru-RU" sz="2000" u="sng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7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2000" u="sng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Сюжетно-ролевые</a:t>
            </a:r>
            <a:r>
              <a:rPr lang="ru-RU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(«Больница», «Отведем дочку в садик»)</a:t>
            </a:r>
            <a:endParaRPr lang="ru-RU" sz="2000" dirty="0"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7000"/>
              </a:lnSpc>
              <a:spcBef>
                <a:spcPts val="800"/>
              </a:spcBef>
              <a:spcAft>
                <a:spcPts val="800"/>
              </a:spcAft>
            </a:pPr>
            <a:endParaRPr lang="ru-RU" sz="2000" u="sng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7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2000" u="sng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Адаптационные игр</a:t>
            </a:r>
            <a:r>
              <a:rPr lang="ru-RU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ы («Загляни ко мне в окошко», «Мы шли, шли, шли и что-то нашли»)</a:t>
            </a:r>
            <a:endParaRPr lang="ru-RU" sz="2000" dirty="0"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7000"/>
              </a:lnSpc>
              <a:spcBef>
                <a:spcPts val="800"/>
              </a:spcBef>
              <a:spcAft>
                <a:spcPts val="800"/>
              </a:spcAft>
            </a:pPr>
            <a:endParaRPr lang="ru-RU" sz="2000" u="sng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7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sz="2000" u="sng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Музыкальные игры</a:t>
            </a:r>
            <a:r>
              <a:rPr lang="ru-RU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(«Отгадай, что звенит»)</a:t>
            </a:r>
            <a:endParaRPr lang="ru-RU" sz="2000" dirty="0"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50000"/>
              </a:lnSpc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7038215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53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7EB2E6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яблонька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Majestic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4717</TotalTime>
  <Words>974</Words>
  <Application>Microsoft Office PowerPoint</Application>
  <PresentationFormat>Экран (4:3)</PresentationFormat>
  <Paragraphs>122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Arial</vt:lpstr>
      <vt:lpstr>Calibri</vt:lpstr>
      <vt:lpstr>Franklin Gothic Book</vt:lpstr>
      <vt:lpstr>Franklin Gothic Medium</vt:lpstr>
      <vt:lpstr>Majestic</vt:lpstr>
      <vt:lpstr>Times New Roman</vt:lpstr>
      <vt:lpstr>Wingdings</vt:lpstr>
      <vt:lpstr>Wingdings 2</vt:lpstr>
      <vt:lpstr>Трек</vt:lpstr>
      <vt:lpstr>яблонька</vt:lpstr>
      <vt:lpstr>Муниципальное автономное дошкольное образовательное учреждение –  детский сад № 85  </vt:lpstr>
      <vt:lpstr>Актуальность проекта:</vt:lpstr>
      <vt:lpstr>Цели и задачи проекта:</vt:lpstr>
      <vt:lpstr>3. Закладывать основы доброжелательного отношения детей друг другу. 4. Создание системы взаимодействия с родителями. 5. Организация воспитательно-образовательного процесса в соответствии с возрастными особенностями детей раннего возраста. 6. Учить вводить детей в проблемную игровую ситуацию (ведущая роль педагога, активизировать желание искать пути разрешения проблемной ситуации (вместе с педагогом)). </vt:lpstr>
      <vt:lpstr>Основные целевые группы участников проекта: </vt:lpstr>
      <vt:lpstr>Ожидаемые результаты: </vt:lpstr>
      <vt:lpstr> Способы участия в проекте субъектов образовательного процесса:  </vt:lpstr>
      <vt:lpstr>Предпроектный этап:</vt:lpstr>
      <vt:lpstr>Игровая деятельность:</vt:lpstr>
      <vt:lpstr>Презентация PowerPoint</vt:lpstr>
      <vt:lpstr>Конструктивная деятельность: </vt:lpstr>
      <vt:lpstr>Презентация PowerPoint</vt:lpstr>
      <vt:lpstr>Заключение:</vt:lpstr>
      <vt:lpstr>Презентация PowerPoint</vt:lpstr>
      <vt:lpstr>                                Литература: </vt:lpstr>
      <vt:lpstr>Задачи в области  «Речевое развитие»:</vt:lpstr>
      <vt:lpstr>Этапы проектной деятельности: </vt:lpstr>
      <vt:lpstr>                Настольные игры</vt:lpstr>
      <vt:lpstr>            Музыкальные игры</vt:lpstr>
      <vt:lpstr>               Пальчиковые игры</vt:lpstr>
      <vt:lpstr> Хороводные игры «Каравай», «Пузырь»</vt:lpstr>
      <vt:lpstr>   Конструктивная деятельность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степан</dc:creator>
  <cp:lastModifiedBy>Unk</cp:lastModifiedBy>
  <cp:revision>496</cp:revision>
  <dcterms:created xsi:type="dcterms:W3CDTF">2018-03-04T03:07:21Z</dcterms:created>
  <dcterms:modified xsi:type="dcterms:W3CDTF">2024-05-27T16:34:08Z</dcterms:modified>
</cp:coreProperties>
</file>